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5"/>
  </p:notesMasterIdLst>
  <p:handoutMasterIdLst>
    <p:handoutMasterId r:id="rId86"/>
  </p:handoutMasterIdLst>
  <p:sldIdLst>
    <p:sldId id="256" r:id="rId2"/>
    <p:sldId id="318" r:id="rId3"/>
    <p:sldId id="377" r:id="rId4"/>
    <p:sldId id="263" r:id="rId5"/>
    <p:sldId id="378" r:id="rId6"/>
    <p:sldId id="388" r:id="rId7"/>
    <p:sldId id="382" r:id="rId8"/>
    <p:sldId id="440" r:id="rId9"/>
    <p:sldId id="292" r:id="rId10"/>
    <p:sldId id="294" r:id="rId11"/>
    <p:sldId id="304" r:id="rId12"/>
    <p:sldId id="293" r:id="rId13"/>
    <p:sldId id="295" r:id="rId14"/>
    <p:sldId id="268" r:id="rId15"/>
    <p:sldId id="379" r:id="rId16"/>
    <p:sldId id="375" r:id="rId17"/>
    <p:sldId id="381" r:id="rId18"/>
    <p:sldId id="376" r:id="rId19"/>
    <p:sldId id="389" r:id="rId20"/>
    <p:sldId id="380" r:id="rId21"/>
    <p:sldId id="390" r:id="rId22"/>
    <p:sldId id="419" r:id="rId23"/>
    <p:sldId id="420" r:id="rId24"/>
    <p:sldId id="435" r:id="rId25"/>
    <p:sldId id="436" r:id="rId26"/>
    <p:sldId id="437" r:id="rId27"/>
    <p:sldId id="438" r:id="rId28"/>
    <p:sldId id="439" r:id="rId29"/>
    <p:sldId id="441" r:id="rId30"/>
    <p:sldId id="384" r:id="rId31"/>
    <p:sldId id="432" r:id="rId32"/>
    <p:sldId id="385" r:id="rId33"/>
    <p:sldId id="433" r:id="rId34"/>
    <p:sldId id="386" r:id="rId35"/>
    <p:sldId id="431" r:id="rId36"/>
    <p:sldId id="257" r:id="rId37"/>
    <p:sldId id="387" r:id="rId38"/>
    <p:sldId id="391" r:id="rId39"/>
    <p:sldId id="442" r:id="rId40"/>
    <p:sldId id="392" r:id="rId41"/>
    <p:sldId id="393" r:id="rId42"/>
    <p:sldId id="443" r:id="rId43"/>
    <p:sldId id="395" r:id="rId44"/>
    <p:sldId id="397" r:id="rId45"/>
    <p:sldId id="396" r:id="rId46"/>
    <p:sldId id="394" r:id="rId47"/>
    <p:sldId id="398" r:id="rId48"/>
    <p:sldId id="399" r:id="rId49"/>
    <p:sldId id="408" r:id="rId50"/>
    <p:sldId id="410" r:id="rId51"/>
    <p:sldId id="422" r:id="rId52"/>
    <p:sldId id="423" r:id="rId53"/>
    <p:sldId id="411" r:id="rId54"/>
    <p:sldId id="421" r:id="rId55"/>
    <p:sldId id="412" r:id="rId56"/>
    <p:sldId id="424" r:id="rId57"/>
    <p:sldId id="413" r:id="rId58"/>
    <p:sldId id="425" r:id="rId59"/>
    <p:sldId id="414" r:id="rId60"/>
    <p:sldId id="426" r:id="rId61"/>
    <p:sldId id="415" r:id="rId62"/>
    <p:sldId id="427" r:id="rId63"/>
    <p:sldId id="416" r:id="rId64"/>
    <p:sldId id="428" r:id="rId65"/>
    <p:sldId id="417" r:id="rId66"/>
    <p:sldId id="429" r:id="rId67"/>
    <p:sldId id="444" r:id="rId68"/>
    <p:sldId id="401" r:id="rId69"/>
    <p:sldId id="402" r:id="rId70"/>
    <p:sldId id="403" r:id="rId71"/>
    <p:sldId id="404" r:id="rId72"/>
    <p:sldId id="405" r:id="rId73"/>
    <p:sldId id="406" r:id="rId74"/>
    <p:sldId id="407" r:id="rId75"/>
    <p:sldId id="445" r:id="rId76"/>
    <p:sldId id="400" r:id="rId77"/>
    <p:sldId id="446" r:id="rId78"/>
    <p:sldId id="447" r:id="rId79"/>
    <p:sldId id="448" r:id="rId80"/>
    <p:sldId id="430" r:id="rId81"/>
    <p:sldId id="409" r:id="rId82"/>
    <p:sldId id="373" r:id="rId83"/>
    <p:sldId id="303" r:id="rId84"/>
  </p:sldIdLst>
  <p:sldSz cx="9144000" cy="6858000" type="screen4x3"/>
  <p:notesSz cx="9926638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Times New Roman" pitchFamily="18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Times New Roman" pitchFamily="18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Times New Roman" pitchFamily="18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Times New Roman" pitchFamily="18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3300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47932" autoAdjust="0"/>
  </p:normalViewPr>
  <p:slideViewPr>
    <p:cSldViewPr>
      <p:cViewPr varScale="1">
        <p:scale>
          <a:sx n="70" d="100"/>
          <a:sy n="70" d="100"/>
        </p:scale>
        <p:origin x="11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1757" y="-82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385" cy="3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1" tIns="45661" rIns="91321" bIns="4566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083" y="0"/>
            <a:ext cx="4302970" cy="3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1" tIns="45661" rIns="91321" bIns="4566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760"/>
            <a:ext cx="4301385" cy="3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1" tIns="45661" rIns="91321" bIns="4566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083" y="6456760"/>
            <a:ext cx="4302970" cy="3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1" tIns="45661" rIns="91321" bIns="4566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4DEA6C-3C0C-4E0C-B649-5C9F2925145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2712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385" cy="3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1" tIns="45661" rIns="91321" bIns="4566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69" y="0"/>
            <a:ext cx="4301384" cy="3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1" tIns="45661" rIns="91321" bIns="4566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11175"/>
            <a:ext cx="3398838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505" y="3228380"/>
            <a:ext cx="7941628" cy="305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1" tIns="45661" rIns="91321" bIns="456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760"/>
            <a:ext cx="4301385" cy="3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1" tIns="45661" rIns="91321" bIns="4566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69" y="6456760"/>
            <a:ext cx="4301384" cy="3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1" tIns="45661" rIns="91321" bIns="4566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B2C5FB-5086-4D08-9A20-8EF331CFD85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414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47FFD-9EBB-4CE4-87D7-0C83B0608178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062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3CAD15-BBBA-414F-AAA9-BA4EAC91EF88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3994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1EEDA-791C-4CBC-A8D7-729E885338C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667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F5F91-5623-428F-8512-CDBE329D23F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4286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F7C628-74EA-41AF-BA29-868A2CEE5F4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614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09AC4-C13B-4748-B6DD-91710345C0E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903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A183E-7435-465F-BEB5-B1E6358B2AC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850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80A43-0C70-4C4F-A4F2-63D5D790542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62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A7EC1-A99E-4701-A3D5-8A17602C1A8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479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98751-B8AD-4215-B40F-2443AAB500F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793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68503-F759-454E-98CE-80753BBB199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41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D28E3-7AC5-4A54-A09A-3DF1F422696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43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65652-A409-46BF-8342-A6505D6CAD4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85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j-lt"/>
              </a:defRPr>
            </a:lvl1pPr>
          </a:lstStyle>
          <a:p>
            <a:endParaRPr lang="en-US" altLang="zh-TW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j-lt"/>
              </a:defRPr>
            </a:lvl1pPr>
          </a:lstStyle>
          <a:p>
            <a:endParaRPr lang="en-US" altLang="zh-TW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j-lt"/>
              </a:defRPr>
            </a:lvl1pPr>
          </a:lstStyle>
          <a:p>
            <a:fld id="{BBA51343-3CE4-456C-A59C-984023D7FA1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3891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kumimoji="1" sz="2600">
          <a:solidFill>
            <a:schemeClr val="tx1"/>
          </a:solidFill>
          <a:latin typeface="+mn-lt"/>
          <a:ea typeface="+mn-ea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  <a:ea typeface="+mn-ea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+mn-ea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263441" cy="2409056"/>
          </a:xfrm>
        </p:spPr>
        <p:txBody>
          <a:bodyPr/>
          <a:lstStyle/>
          <a:p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</a:t>
            </a:r>
            <a:r>
              <a:rPr lang="zh-TW" altLang="en-US" sz="4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48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大要素</a:t>
            </a:r>
            <a:r>
              <a:rPr lang="en-US" altLang="zh-TW" sz="48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48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4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五大</a:t>
            </a:r>
            <a:r>
              <a:rPr lang="zh-TW" altLang="en-US" sz="48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</a:t>
            </a:r>
            <a:r>
              <a:rPr lang="zh-TW" altLang="en-US" sz="4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評讀及</a:t>
            </a:r>
            <a:r>
              <a:rPr lang="zh-TW" altLang="en-US" sz="48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endParaRPr lang="zh-TW" altLang="en-US" sz="48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437112"/>
            <a:ext cx="7922840" cy="1752600"/>
          </a:xfrm>
        </p:spPr>
        <p:txBody>
          <a:bodyPr/>
          <a:lstStyle/>
          <a:p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翁逸豪 </a:t>
            </a:r>
            <a:endParaRPr lang="en-US" altLang="zh-TW" sz="4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台灣實證醫學學會      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秘書長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台北長庚醫院小兒科  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副教授級主治醫師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步驟一： 形成可以回答的臨床問題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將臨床情境或問題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PICO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來呈現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solidFill>
                  <a:srgbClr val="FF0000"/>
                </a:solidFill>
              </a:rPr>
              <a:t>P</a:t>
            </a:r>
            <a:r>
              <a:rPr lang="en-US" altLang="zh-TW" sz="2800" dirty="0"/>
              <a:t>roblem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P</a:t>
            </a:r>
            <a:r>
              <a:rPr lang="en-US" altLang="zh-TW" sz="2800" dirty="0">
                <a:ea typeface="微軟正黑體" panose="020B0604030504040204" pitchFamily="34" charset="-120"/>
              </a:rPr>
              <a:t>atient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病人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2"/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選一個可以回答的臨床問題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solidFill>
                  <a:srgbClr val="FF0000"/>
                </a:solidFill>
              </a:rPr>
              <a:t>I</a:t>
            </a:r>
            <a:r>
              <a:rPr lang="en-US" altLang="zh-TW" sz="2800" dirty="0"/>
              <a:t>ntervention</a:t>
            </a:r>
            <a:r>
              <a:rPr lang="zh-TW" altLang="en-US" sz="2800" dirty="0"/>
              <a:t>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處置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確定治療的方式為何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solidFill>
                  <a:srgbClr val="FF0000"/>
                </a:solidFill>
              </a:rPr>
              <a:t>C</a:t>
            </a:r>
            <a:r>
              <a:rPr lang="en-US" altLang="zh-TW" sz="2800" dirty="0"/>
              <a:t>omparison</a:t>
            </a:r>
            <a:r>
              <a:rPr lang="zh-TW" altLang="en-US" sz="2800" dirty="0"/>
              <a:t>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比較不同的治療方式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solidFill>
                  <a:srgbClr val="FF0000"/>
                </a:solidFill>
              </a:rPr>
              <a:t>O</a:t>
            </a:r>
            <a:r>
              <a:rPr lang="en-US" altLang="zh-TW" sz="2800" dirty="0"/>
              <a:t>utcome</a:t>
            </a:r>
            <a:r>
              <a:rPr lang="zh-TW" altLang="en-US" sz="2800" dirty="0"/>
              <a:t>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比較不同的治療方式後，結果或預後是否有差別</a:t>
            </a:r>
          </a:p>
          <a:p>
            <a:pPr lvl="1"/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57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範例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對於足月以及接近足月出生的嬰兒，患有嚴重之肺部功能不全，以救援方式來使用高頻率振盪式呼吸器與使用傳統呼吸器之比較，是否可以降低死亡率與罹病率，且不會增加不良反應。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8655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範例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PICO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467544" y="1429326"/>
            <a:ext cx="7632848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將臨床情境或問題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PICO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來呈現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solidFill>
                  <a:srgbClr val="FF0000"/>
                </a:solidFill>
              </a:rPr>
              <a:t>P</a:t>
            </a:r>
            <a:r>
              <a:rPr lang="en-US" altLang="zh-TW" sz="2800" dirty="0"/>
              <a:t>roblem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P</a:t>
            </a:r>
            <a:r>
              <a:rPr lang="en-US" altLang="zh-TW" sz="2800" dirty="0">
                <a:ea typeface="微軟正黑體" panose="020B0604030504040204" pitchFamily="34" charset="-120"/>
              </a:rPr>
              <a:t>atient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病人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2"/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足月出生的嬰兒，患有嚴重之肺部功能不全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solidFill>
                  <a:srgbClr val="FF0000"/>
                </a:solidFill>
              </a:rPr>
              <a:t>I</a:t>
            </a:r>
            <a:r>
              <a:rPr lang="en-US" altLang="zh-TW" sz="2800" dirty="0"/>
              <a:t>ntervention</a:t>
            </a:r>
            <a:r>
              <a:rPr lang="zh-TW" altLang="en-US" sz="2800" dirty="0"/>
              <a:t>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處置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高頻率振盪式呼吸器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solidFill>
                  <a:srgbClr val="FF0000"/>
                </a:solidFill>
              </a:rPr>
              <a:t>C</a:t>
            </a:r>
            <a:r>
              <a:rPr lang="en-US" altLang="zh-TW" sz="2800" dirty="0"/>
              <a:t>omparison</a:t>
            </a:r>
            <a:r>
              <a:rPr lang="zh-TW" altLang="en-US" sz="2800" dirty="0"/>
              <a:t>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 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高頻率振盪式呼吸器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v.s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傳統呼吸器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solidFill>
                  <a:srgbClr val="FF0000"/>
                </a:solidFill>
              </a:rPr>
              <a:t>O</a:t>
            </a:r>
            <a:r>
              <a:rPr lang="en-US" altLang="zh-TW" sz="2800" dirty="0"/>
              <a:t>utcome</a:t>
            </a:r>
            <a:r>
              <a:rPr lang="zh-TW" altLang="en-US" sz="2800" dirty="0"/>
              <a:t>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死亡率，罹病率，不良反應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923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步驟一：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30725"/>
          </a:xfrm>
        </p:spPr>
        <p:txBody>
          <a:bodyPr/>
          <a:lstStyle/>
          <a:p>
            <a:pPr algn="just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實證醫學是完全著眼在解決前景問題的一整套思考邏輯與方法學。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提問的過程是彈性靈活的，如果在初步證據蒐尋後發現前面提問的範圍或方向有不妥時，可以回來修正原先的問題。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常用的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PICO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結構無法完全適用在所有類型的問題上。</a:t>
            </a:r>
          </a:p>
        </p:txBody>
      </p:sp>
    </p:spTree>
    <p:extLst>
      <p:ext uri="{BB962C8B-B14F-4D97-AF65-F5344CB8AC3E}">
        <p14:creationId xmlns:p14="http://schemas.microsoft.com/office/powerpoint/2010/main" val="2434772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步驟二：搜尋最佳證據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用統合分析來整理眾多之隨機分配研究所得出的</a:t>
            </a: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系統性回顧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Systematic Reviews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）最有價值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單一的隨機分配研究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(Randomized Control Trial)</a:t>
            </a: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世代研究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病例分析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個案報告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專家個人意見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動物研究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細胞研究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424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文獻資料</a:t>
            </a:r>
            <a:endParaRPr lang="zh-TW" altLang="en-US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原始論文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original articles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醫學相關雜誌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電子資料庫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經過整理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secondary articles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專家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回顧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系統性回顧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0129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 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金字塔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Betty Chiu.000\Desktop\翁逸豪\論文_實證醫學金字塔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66" y="1498099"/>
            <a:ext cx="5443067" cy="455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861414" y="5625755"/>
            <a:ext cx="1080119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20469" y="1586125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高品質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1349032" y="1946488"/>
            <a:ext cx="0" cy="5762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1317369" y="4760285"/>
            <a:ext cx="0" cy="5762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16206" y="5048416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低品質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3619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統合分析 </a:t>
            </a:r>
            <a:r>
              <a:rPr lang="en-US" altLang="zh-TW" sz="4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Meta-analysis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研究者採取系統性策略，以減少訊息蒐集偏誤的過程，而後設分析則為減少量化訊息整合誤差，所發展出的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統計技術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使用經過整理的資料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系統性文獻回顧大多數利用統合分析的技術來進行。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系統性回顧可以用大量資料的統計，協助釐清少量文獻可能的偏差。</a:t>
            </a: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6130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考科藍圖書館</a:t>
            </a:r>
            <a:endParaRPr lang="zh-TW" altLang="en-US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7062" y="1484784"/>
            <a:ext cx="8229600" cy="4530725"/>
          </a:xfrm>
        </p:spPr>
        <p:txBody>
          <a:bodyPr/>
          <a:lstStyle/>
          <a:p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Cochrane Library</a:t>
            </a:r>
          </a:p>
          <a:p>
            <a:pPr algn="just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為一個實證醫學全文型網路資料庫，製作單位為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Cochrane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Collaboration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。其下又分為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個資料庫，由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Cochrane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專業團體或國際組織對文獻進行系統性評論、控制實驗與生統分析。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Cochrane Database of Systematic Reviews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(Cochrane Reviews) - </a:t>
            </a:r>
            <a:r>
              <a:rPr lang="zh-TW" altLang="en-US" sz="2800" dirty="0"/>
              <a:t>每個月更新於 </a:t>
            </a:r>
            <a:r>
              <a:rPr lang="en-US" altLang="zh-TW" sz="2800" dirty="0"/>
              <a:t>Cochrane Library </a:t>
            </a:r>
            <a:r>
              <a:rPr lang="zh-TW" altLang="en-US" sz="2800" dirty="0"/>
              <a:t>電子期刊中。</a:t>
            </a:r>
            <a:endParaRPr lang="en-US" altLang="zh-TW" sz="2800" dirty="0"/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每年都會在全球各個大城市舉辦年度國際會議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Cochrane Colloquium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37" y="332656"/>
            <a:ext cx="1190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347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è­æç­ç´ å»ºè­°ç­ç´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487465" cy="572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 bwMode="auto">
          <a:xfrm>
            <a:off x="609600" y="430213"/>
            <a:ext cx="8229600" cy="1139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證據等級</a:t>
            </a:r>
          </a:p>
        </p:txBody>
      </p:sp>
    </p:spTree>
    <p:extLst>
      <p:ext uri="{BB962C8B-B14F-4D97-AF65-F5344CB8AC3E}">
        <p14:creationId xmlns:p14="http://schemas.microsoft.com/office/powerpoint/2010/main" val="426075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認識實證醫學三大要素及五大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醫學五大步驟</a:t>
            </a:r>
          </a:p>
          <a:p>
            <a:pPr lvl="1"/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實證醫學三大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要素</a:t>
            </a:r>
            <a:endParaRPr lang="en-US" altLang="zh-TW" sz="28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2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文獻評讀及</a:t>
            </a:r>
            <a:r>
              <a:rPr lang="zh-TW" altLang="en-US" sz="32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endParaRPr lang="en-US" altLang="zh-TW" sz="3200" b="1" dirty="0" smtClean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文獻評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</a:t>
            </a:r>
            <a:endParaRPr lang="en-US" altLang="zh-TW" sz="28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endParaRPr lang="en-US" altLang="zh-TW" sz="28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zh-TW" altLang="en-US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9343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步驟二：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30725"/>
          </a:xfrm>
        </p:spPr>
        <p:txBody>
          <a:bodyPr/>
          <a:lstStyle/>
          <a:p>
            <a:r>
              <a:rPr kumimoji="0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最佳的證據 </a:t>
            </a:r>
            <a:r>
              <a:rPr kumimoji="0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kumimoji="0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系統性回顧</a:t>
            </a:r>
            <a:endParaRPr kumimoji="0"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統合分析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Meta-analysis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）是一種統計的技術，用來組合量化研究的結果而獲得評估之結論。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2561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步驟三： 證據之嚴格評讀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下一堂課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2394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步驟四： 用於病人身上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醫療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決策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Decision-Making </a:t>
            </a:r>
          </a:p>
          <a:p>
            <a:pPr lvl="1"/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用於病人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照顧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醫療決策取決於研究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來寄望於研究的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進步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實證總結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方便獲得這些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更好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的實證醫療執行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160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步驟五： 評估執行效果及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效用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研究的證據和我的臨床經驗有衝突嗎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依循這些新證據來改變個人或其他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人員的診療習慣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1491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步驟一</a:t>
            </a:r>
            <a:endParaRPr lang="zh-TW" alt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085477" cy="424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423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98" y="1484784"/>
            <a:ext cx="75819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267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25" y="1484784"/>
            <a:ext cx="8147226" cy="406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598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步驟四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039399" cy="359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步驟五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36723"/>
            <a:ext cx="8036122" cy="428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763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認識實證醫學三大要素及五大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lang="en-US" altLang="zh-TW" sz="28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醫學五大步驟</a:t>
            </a:r>
          </a:p>
          <a:p>
            <a:pPr lvl="1"/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實證醫學三大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要素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2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文獻評讀及</a:t>
            </a:r>
            <a:r>
              <a:rPr lang="zh-TW" altLang="en-US" sz="32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endParaRPr lang="en-US" altLang="zh-TW" sz="3200" b="1" dirty="0" smtClean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文獻評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</a:t>
            </a:r>
            <a:endParaRPr lang="en-US" altLang="zh-TW" sz="28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endParaRPr lang="en-US" altLang="zh-TW" sz="28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zh-TW" altLang="en-US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314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為何實證醫學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在處置病人所面臨的問題時有許多</a:t>
            </a: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不確定性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，這種不確定性常以機率表示。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而機率的估計，可以來自個人的經驗，但是免不了有某種程度的</a:t>
            </a: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偏差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因此我們可以借助</a:t>
            </a: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客觀可信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的臨床研究結果，作為照顧病人的主要依據。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實證醫學是具有</a:t>
            </a: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科學方法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，以及人文特質的診療模式，並且以病人為中心，以問題為導向的臨床行動，正確的應用可以提昇整體的醫療品質。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5704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實證醫學：三大要素</a:t>
            </a:r>
            <a:b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3 E</a:t>
            </a:r>
            <a:r>
              <a:rPr lang="zh-TW" altLang="en-US" b="1" dirty="0"/>
              <a:t> </a:t>
            </a:r>
            <a:r>
              <a:rPr lang="en-US" altLang="zh-TW" b="1" dirty="0"/>
              <a:t>(Triple E)</a:t>
            </a:r>
          </a:p>
          <a:p>
            <a:r>
              <a:rPr lang="en-US" altLang="zh-TW" b="1" dirty="0">
                <a:solidFill>
                  <a:srgbClr val="FF0000"/>
                </a:solidFill>
              </a:rPr>
              <a:t>Evidence	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證據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en-US" altLang="zh-TW" b="1" dirty="0">
                <a:solidFill>
                  <a:srgbClr val="FF0000"/>
                </a:solidFill>
              </a:rPr>
              <a:t>Expertise	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專業知識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b="1" dirty="0">
                <a:solidFill>
                  <a:srgbClr val="FF0000"/>
                </a:solidFill>
              </a:rPr>
              <a:t>Expectation	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預期</a:t>
            </a:r>
            <a:endParaRPr lang="en-US" altLang="zh-TW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2769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Evidence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證據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研究的證據是否能應用在您的臨床案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例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的證據有無國內外的差異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是否能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國內類似的病人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考慮到成本效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益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此證據，不同臨床決策會對您要解決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床問題醫療品質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產生何種影響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5226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Expertise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專業知識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體驗或觀察臨床結果後所獲得之心得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用於後續臨床照顧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經驗的重要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並非所有臨床問題都有可以用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來分析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複雜的疾病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罕見疾病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4184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Expertise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專業知識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研究的證據和我的臨床經驗有衝突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嗎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依循這些新證據來改變個人或其他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人員的診療習慣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改變時可能面臨的阻礙是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甚麼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同事間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推動這個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研究的證據有無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困難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已發現的障礙，我是否可以找到進行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的策略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建構環境，持續這些改變，並且評估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的效應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3028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Expectation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預先期待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醫護人員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病人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家屬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醫病共享決策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(Shared Decision Making, </a:t>
            </a:r>
            <a:r>
              <a:rPr lang="en-US" altLang="zh-TW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SDM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0333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Expectation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病患對這個問題的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看法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這個證據解決病例病人的問題，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病人可能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支持或反對的理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以白話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適當語言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對病人解釋證據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的意義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7944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altLang="zh-TW" sz="4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臨床運用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五大步驟 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4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5A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3" descr="C:\Users\Betty Chiu.000\Desktop\翁逸豪\5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68840"/>
            <a:ext cx="7103864" cy="429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863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為了作出最佳的臨床治療決策，需要最好且可用的證據，在理想狀況下，這些證據是來自</a:t>
            </a:r>
            <a:r>
              <a:rPr lang="zh-TW" altLang="en-US" sz="2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系統性文獻回顧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的結論。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實證醫學提供了判定證據</a:t>
            </a:r>
            <a:r>
              <a:rPr lang="zh-TW" altLang="en-US" sz="2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可信度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的指引，亦即我們對於診斷性檢驗的性能、病人治療結果的預後，以及選擇的治療方式對病人造成影響的推估，可以抱持多大信心？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決策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必須在效益、風險、醫療負擔以及替代性方案的成本之中進行取捨，同時還須考量病人個別狀態、價值觀與偏好。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22056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ADBB44E2-60B8-4AEA-B66D-0342648CB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524000"/>
            <a:ext cx="6897960" cy="240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r>
              <a:rPr lang="zh-TW" altLang="en-US" sz="48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文獻評讀</a:t>
            </a:r>
            <a:r>
              <a:rPr lang="zh-TW" altLang="en-US" sz="4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48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endParaRPr lang="en-US" altLang="zh-TW" sz="4800" b="1" kern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800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800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48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32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</a:t>
            </a:r>
            <a:r>
              <a:rPr lang="zh-TW" altLang="en-US" sz="32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評讀及</a:t>
            </a:r>
            <a:r>
              <a:rPr lang="zh-TW" altLang="en-US" sz="32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endParaRPr lang="en-US" altLang="zh-TW" sz="3200" b="1" dirty="0" smtClean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</a:t>
            </a:r>
            <a:endParaRPr lang="en-US" altLang="zh-TW" sz="28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endParaRPr lang="en-US" altLang="zh-TW" sz="28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zh-TW" altLang="en-US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339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30725"/>
          </a:xfrm>
        </p:spPr>
        <p:txBody>
          <a:bodyPr/>
          <a:lstStyle/>
          <a:p>
            <a:r>
              <a:rPr lang="en-US" altLang="zh-TW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Evidence-Based Medicine (</a:t>
            </a:r>
            <a:r>
              <a:rPr lang="en-US" altLang="zh-TW" sz="3200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en-US" altLang="zh-TW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從龐大的醫學資料中過濾出值得信賴的部份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以流行病學及統計學的方法</a:t>
            </a:r>
            <a:r>
              <a:rPr lang="zh-TW" altLang="en-US" dirty="0">
                <a:latin typeface="微軟正黑體"/>
                <a:ea typeface="微軟正黑體"/>
              </a:rPr>
              <a:t>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來進行嚴格評讀、綜合分析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將所能獲得的最佳文獻、證據</a:t>
            </a:r>
            <a:r>
              <a:rPr lang="zh-TW" altLang="en-US" dirty="0">
                <a:latin typeface="微軟正黑體"/>
                <a:ea typeface="微軟正黑體"/>
              </a:rPr>
              <a:t>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與醫護人員的經驗及病人期望的結合</a:t>
            </a:r>
            <a:r>
              <a:rPr lang="zh-TW" altLang="en-US" dirty="0">
                <a:latin typeface="微軟正黑體"/>
                <a:ea typeface="微軟正黑體"/>
              </a:rPr>
              <a:t>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應用於臨床的醫療照顧中</a:t>
            </a:r>
          </a:p>
        </p:txBody>
      </p:sp>
    </p:spTree>
    <p:extLst>
      <p:ext uri="{BB962C8B-B14F-4D97-AF65-F5344CB8AC3E}">
        <p14:creationId xmlns:p14="http://schemas.microsoft.com/office/powerpoint/2010/main" val="3880815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6C8A21F-598E-4E99-B18D-2BE657700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研究類型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性研究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6A1375F4-5A63-41D2-B0DB-C50DCB49A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784810"/>
              </p:ext>
            </p:extLst>
          </p:nvPr>
        </p:nvGraphicFramePr>
        <p:xfrm>
          <a:off x="457200" y="1556792"/>
          <a:ext cx="8075240" cy="4785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72">
                  <a:extLst>
                    <a:ext uri="{9D8B030D-6E8A-4147-A177-3AD203B41FA5}">
                      <a16:colId xmlns="" xmlns:a16="http://schemas.microsoft.com/office/drawing/2014/main" val="2216128433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713823251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1339089475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79301428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生物醫學特性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可控制條件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1281701"/>
                  </a:ext>
                </a:extLst>
              </a:tr>
              <a:tr h="960107">
                <a:tc>
                  <a:txBody>
                    <a:bodyPr/>
                    <a:lstStyle/>
                    <a:p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 vitro </a:t>
                      </a:r>
                    </a:p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生體外研究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分子生化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實驗技術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+++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97145065"/>
                  </a:ext>
                </a:extLst>
              </a:tr>
              <a:tr h="960107">
                <a:tc>
                  <a:txBody>
                    <a:bodyPr/>
                    <a:lstStyle/>
                    <a:p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 vivo</a:t>
                      </a:r>
                    </a:p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生體內研究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生理機轉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++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85695232"/>
                  </a:ext>
                </a:extLst>
              </a:tr>
              <a:tr h="960107">
                <a:tc>
                  <a:txBody>
                    <a:bodyPr/>
                    <a:lstStyle/>
                    <a:p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clinical trial</a:t>
                      </a:r>
                    </a:p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臨床試驗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臨床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療效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75408015"/>
                  </a:ext>
                </a:extLst>
              </a:tr>
              <a:tr h="960107">
                <a:tc>
                  <a:txBody>
                    <a:bodyPr/>
                    <a:lstStyle/>
                    <a:p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community trial</a:t>
                      </a:r>
                    </a:p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社區試驗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效果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19155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882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9754C97-1019-4BDA-9A01-771F4CAA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研究類型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性研究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F0D097A9-CF23-4DA2-B998-B3F89A755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281111"/>
              </p:ext>
            </p:extLst>
          </p:nvPr>
        </p:nvGraphicFramePr>
        <p:xfrm>
          <a:off x="716986" y="1408442"/>
          <a:ext cx="7710028" cy="46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650">
                  <a:extLst>
                    <a:ext uri="{9D8B030D-6E8A-4147-A177-3AD203B41FA5}">
                      <a16:colId xmlns="" xmlns:a16="http://schemas.microsoft.com/office/drawing/2014/main" val="2216128433"/>
                    </a:ext>
                  </a:extLst>
                </a:gridCol>
                <a:gridCol w="2193826">
                  <a:extLst>
                    <a:ext uri="{9D8B030D-6E8A-4147-A177-3AD203B41FA5}">
                      <a16:colId xmlns="" xmlns:a16="http://schemas.microsoft.com/office/drawing/2014/main" val="2713823251"/>
                    </a:ext>
                  </a:extLst>
                </a:gridCol>
                <a:gridCol w="1882552">
                  <a:extLst>
                    <a:ext uri="{9D8B030D-6E8A-4147-A177-3AD203B41FA5}">
                      <a16:colId xmlns="" xmlns:a16="http://schemas.microsoft.com/office/drawing/2014/main" val="133908947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生物醫學特性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重點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1281701"/>
                  </a:ext>
                </a:extLst>
              </a:tr>
              <a:tr h="425136"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case report </a:t>
                      </a: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個案報告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單一病人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新聞性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97145065"/>
                  </a:ext>
                </a:extLst>
              </a:tr>
              <a:tr h="695394"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case series</a:t>
                      </a: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個案系列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眾多病人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歸納整理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85695232"/>
                  </a:ext>
                </a:extLst>
              </a:tr>
              <a:tr h="531554"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survey</a:t>
                      </a: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調查研究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75408015"/>
                  </a:ext>
                </a:extLst>
              </a:tr>
              <a:tr h="660608"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case control study</a:t>
                      </a: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病例對照研究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流行病學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病因研究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77860369"/>
                  </a:ext>
                </a:extLst>
              </a:tr>
              <a:tr h="660608"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cohort study</a:t>
                      </a:r>
                    </a:p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世代研究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流行病學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病因研究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91572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994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32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</a:t>
            </a:r>
            <a:r>
              <a:rPr lang="zh-TW" altLang="en-US" sz="32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評讀及</a:t>
            </a:r>
            <a:r>
              <a:rPr lang="zh-TW" altLang="en-US" sz="32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endParaRPr lang="en-US" altLang="zh-TW" sz="3200" b="1" dirty="0" smtClean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lang="en-US" altLang="zh-TW" sz="2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endParaRPr lang="en-US" altLang="zh-TW" sz="28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zh-TW" altLang="en-US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5701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EDC3905-79AF-4132-8D20-4F73260C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文獻評讀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404FB3F-7D81-479A-AF71-60003628F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Critical appraisal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醫學相關訊息的真實性和可用性進行去偽存真，擷取精華的步驟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alidity</a:t>
            </a:r>
          </a:p>
          <a:p>
            <a:pPr marL="344487" lvl="1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研究方法評析以判斷結果之可信與否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mportance</a:t>
            </a:r>
          </a:p>
          <a:p>
            <a:pPr marL="344487" lvl="1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結果差異的重要性及對臨床的意義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racticability</a:t>
            </a:r>
          </a:p>
          <a:p>
            <a:pPr marL="344487" lvl="1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可否用來照顧我的病人</a:t>
            </a:r>
          </a:p>
        </p:txBody>
      </p:sp>
    </p:spTree>
    <p:extLst>
      <p:ext uri="{BB962C8B-B14F-4D97-AF65-F5344CB8AC3E}">
        <p14:creationId xmlns:p14="http://schemas.microsoft.com/office/powerpoint/2010/main" val="11854858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2122D54-C64D-42F3-85AE-22F2511C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系統性回顧</a:t>
            </a:r>
            <a:r>
              <a:rPr lang="en-US" altLang="zh-TW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en-US" altLang="zh-TW" sz="4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統合分析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EFF4EB94-08E9-4F95-93EF-5158DB89F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48" y="1417638"/>
            <a:ext cx="7622303" cy="461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449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D6D2069-6B90-4CD8-BFB1-456917674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最佳研究設計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="" xmlns:a16="http://schemas.microsoft.com/office/drawing/2014/main" id="{4E1A2CA9-3EC5-4B1C-A3FC-0B78C551F4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628746"/>
              </p:ext>
            </p:extLst>
          </p:nvPr>
        </p:nvGraphicFramePr>
        <p:xfrm>
          <a:off x="373528" y="1417638"/>
          <a:ext cx="8396944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528">
                  <a:extLst>
                    <a:ext uri="{9D8B030D-6E8A-4147-A177-3AD203B41FA5}">
                      <a16:colId xmlns="" xmlns:a16="http://schemas.microsoft.com/office/drawing/2014/main" val="373642391"/>
                    </a:ext>
                  </a:extLst>
                </a:gridCol>
                <a:gridCol w="6730416">
                  <a:extLst>
                    <a:ext uri="{9D8B030D-6E8A-4147-A177-3AD203B41FA5}">
                      <a16:colId xmlns="" xmlns:a16="http://schemas.microsoft.com/office/drawing/2014/main" val="2759033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i="0" u="none" strike="noStrike" kern="1200" baseline="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問題類型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i="0" u="none" strike="noStrike" kern="1200" baseline="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研究設計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846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診斷性</a:t>
                      </a:r>
                      <a:endParaRPr lang="en-US" altLang="zh-TW" sz="2800" b="1" i="0" u="none" strike="noStrike" kern="1200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1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檢查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Prospective, blinded cross-sectional study comparing with gold standard</a:t>
                      </a:r>
                    </a:p>
                    <a:p>
                      <a:pPr algn="ctr"/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前瞻性、盲法、與黃金標準進行比較之斷面研究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9779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預後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Cohort &gt; Case control &gt; Case series</a:t>
                      </a:r>
                    </a:p>
                    <a:p>
                      <a:pPr algn="ctr"/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世代研究</a:t>
                      </a: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&gt; </a:t>
                      </a:r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病例對照研究</a:t>
                      </a: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&gt; </a:t>
                      </a:r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病例系列研究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242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病因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Cohort &gt; Case control &gt; Case series</a:t>
                      </a:r>
                    </a:p>
                    <a:p>
                      <a:pPr algn="ctr"/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世代研究</a:t>
                      </a: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&gt; </a:t>
                      </a:r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病例對照研究</a:t>
                      </a: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&gt; </a:t>
                      </a:r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病例系列研究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5165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治療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Randomized control trial (RCT)</a:t>
                      </a:r>
                    </a:p>
                    <a:p>
                      <a:pPr algn="ctr"/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隨機對照試驗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76643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預防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Randomized control trial (RCT)</a:t>
                      </a:r>
                    </a:p>
                    <a:p>
                      <a:pPr algn="ctr"/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隨機對照試驗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41392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1765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è­æç­ç´ å»ºè­°ç­ç´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487465" cy="572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 bwMode="auto">
          <a:xfrm>
            <a:off x="609600" y="430213"/>
            <a:ext cx="8229600" cy="1139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證據等級</a:t>
            </a:r>
          </a:p>
        </p:txBody>
      </p:sp>
    </p:spTree>
    <p:extLst>
      <p:ext uri="{BB962C8B-B14F-4D97-AF65-F5344CB8AC3E}">
        <p14:creationId xmlns:p14="http://schemas.microsoft.com/office/powerpoint/2010/main" val="36298455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67EFD8-C704-49D8-BFBA-52C853B4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文獻評讀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05DBD31C-F5BB-443E-BFC1-B81764BED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效度如何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68347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F6CA1F7-BDB9-4EED-8CC6-59A0CCE2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效度如何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ECEDAC5F-4B2F-4C3A-A8D6-7F185ACBD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30725"/>
          </a:xfrm>
        </p:spPr>
        <p:txBody>
          <a:bodyPr/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效度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(validity) –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測量值與真值接近的程度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外在效度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(external validity)</a:t>
            </a:r>
          </a:p>
          <a:p>
            <a:pPr lvl="2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研究結果外推到母群體的效度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內在校度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(internal validity)</a:t>
            </a:r>
          </a:p>
          <a:p>
            <a:pPr lvl="2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研究結果在研究族群的效度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EBE7C9AE-BA14-4D0F-9018-C1AE711D2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99275"/>
            <a:ext cx="8229600" cy="27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381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4AB167F-FFDD-402B-9A0E-F439B75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效度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實驗設計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732C302-6A71-4EC6-8C6F-926B363DD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主要目的：提高內在效度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避免偏差（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study bias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降低誤差（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sampling error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主要策略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隨機分派（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Randomization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盲目程序（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Blinding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單盲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雙盲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三盲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標準化（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Uniformity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紙本式之條約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品質控制</a:t>
            </a:r>
          </a:p>
        </p:txBody>
      </p:sp>
    </p:spTree>
    <p:extLst>
      <p:ext uri="{BB962C8B-B14F-4D97-AF65-F5344CB8AC3E}">
        <p14:creationId xmlns:p14="http://schemas.microsoft.com/office/powerpoint/2010/main" val="8185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</a:t>
            </a:r>
            <a:r>
              <a:rPr lang="en-US" altLang="zh-TW" sz="4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以流行病學和</a:t>
            </a: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統計學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的方法，將現有的醫學文獻進行統合分析，並將所能獲得的最佳文獻證據，應用於臨床工作中，使病人獲得最佳的照顧。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Evidence-Based Medicine (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Evidence-Based Nursing (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EBN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Evidence-Based Health Care (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EBHC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Evidence-Based Respiratory Therapy (</a:t>
            </a:r>
            <a:r>
              <a:rPr lang="en-US" altLang="zh-TW" sz="2800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EBRT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34997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C5E37CA-47F2-415F-B7FC-9BBC9576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偏差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C55AC649-C68E-42BF-B474-6EEE31190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分配偏差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(Allocation)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執行偏差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(Performance)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安慰劑的影響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(Placebo-effect)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失去追蹤偏差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(Attrition)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觀察偏差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(Detection)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分析偏差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(Analytical)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報告偏差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(Reporting)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54077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分析研究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偏差型式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Review level bias</a:t>
            </a: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en-US" altLang="zh-TW" dirty="0">
                <a:solidFill>
                  <a:srgbClr val="FF0000"/>
                </a:solidFill>
                <a:ea typeface="微軟正黑體" panose="020B0604030504040204" pitchFamily="34" charset="-120"/>
              </a:rPr>
              <a:t>ublication bias</a:t>
            </a:r>
            <a:r>
              <a:rPr lang="en-US" altLang="zh-TW" dirty="0">
                <a:ea typeface="微軟正黑體" panose="020B0604030504040204" pitchFamily="34" charset="-120"/>
              </a:rPr>
              <a:t>)</a:t>
            </a:r>
            <a:endParaRPr lang="en-US" altLang="zh-TW" dirty="0"/>
          </a:p>
          <a:p>
            <a:r>
              <a:rPr lang="en-US" altLang="zh-TW" dirty="0"/>
              <a:t>Study level bias</a:t>
            </a: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選擇性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selection bias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表現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performance bias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偵測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detection bias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削弱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attrition bias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通報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reporting bias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57717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Publication bias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文章發表通常是正面研究結果為多數。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因故沒有發表的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結果怕引發法律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糾紛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醫師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承受不起，所以沒有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發表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醫師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太忙只做地方性口頭報告，未發表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有利益衝突（廠商贊助之研究）。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17284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2EDA48A-1448-4341-8B58-417B0CD5B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分配偏差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(Allocation)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E9C21E60-2C3B-4558-8E5F-BC5C136FD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任何試驗一開始都會於分配方法上形成系統的差異獨立的預後症狀</a:t>
            </a:r>
          </a:p>
          <a:p>
            <a:pPr lvl="1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計畫疏失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例：非隨機的設計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執行疏失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例：非平衡的立足點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檢查基本特性表格</a:t>
            </a:r>
          </a:p>
        </p:txBody>
      </p:sp>
    </p:spTree>
    <p:extLst>
      <p:ext uri="{BB962C8B-B14F-4D97-AF65-F5344CB8AC3E}">
        <p14:creationId xmlns:p14="http://schemas.microsoft.com/office/powerpoint/2010/main" val="22536770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偏差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1512168"/>
          </a:xfrm>
        </p:spPr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隨機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分配處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理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採用隨機的方式將受試者分派至不同的試驗組別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確保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受試者被指派到任何一個試驗組別的機率是一樣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5"/>
          <p:cNvSpPr txBox="1">
            <a:spLocks/>
          </p:cNvSpPr>
          <p:nvPr/>
        </p:nvSpPr>
        <p:spPr bwMode="auto">
          <a:xfrm>
            <a:off x="4134322" y="2999948"/>
            <a:ext cx="4248472" cy="247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錯誤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的隨機</a:t>
            </a:r>
            <a:endParaRPr lang="en-US" altLang="zh-TW" sz="2400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生日的奇數或偶數日</a:t>
            </a:r>
            <a:endParaRPr lang="en-US" altLang="zh-TW" sz="2400" kern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加入研究的日期</a:t>
            </a:r>
            <a:r>
              <a:rPr lang="en-US" altLang="zh-TW" sz="2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或星期</a:t>
            </a:r>
            <a:r>
              <a:rPr lang="en-US" altLang="zh-TW" sz="2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sz="2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醫院或診所的紀錄號碼</a:t>
            </a:r>
            <a:endParaRPr lang="zh-TW" altLang="en-US" sz="2400" kern="0" dirty="0" smtClean="0"/>
          </a:p>
          <a:p>
            <a:endParaRPr lang="zh-TW" altLang="zh-TW" sz="2400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5"/>
          <p:cNvSpPr txBox="1">
            <a:spLocks/>
          </p:cNvSpPr>
          <p:nvPr/>
        </p:nvSpPr>
        <p:spPr bwMode="auto">
          <a:xfrm>
            <a:off x="790082" y="2996952"/>
            <a:ext cx="280831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正確的隨機</a:t>
            </a:r>
            <a:endParaRPr lang="en-US" altLang="zh-TW" sz="2400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亂數表</a:t>
            </a:r>
            <a:endParaRPr lang="en-US" altLang="zh-TW" sz="2400" kern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亂數產生器</a:t>
            </a:r>
            <a:endParaRPr lang="zh-TW" altLang="zh-TW" sz="2400" kern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擲銅板</a:t>
            </a:r>
            <a:endParaRPr lang="zh-TW" altLang="zh-TW" sz="2400" kern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抽牌</a:t>
            </a:r>
            <a:endParaRPr lang="en-US" altLang="zh-TW" sz="2400" kern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信封袋擲骰子</a:t>
            </a:r>
            <a:endParaRPr lang="zh-TW" altLang="zh-TW" sz="2400" kern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抽籤</a:t>
            </a:r>
            <a:endParaRPr lang="en-US" altLang="zh-TW" sz="2400" kern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400" kern="0" dirty="0" smtClean="0"/>
          </a:p>
          <a:p>
            <a:endParaRPr lang="zh-TW" altLang="zh-TW" sz="2400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89783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A84BDED-B627-4966-B5C4-E2394BCF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執行偏差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(Performance)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5B30D0AA-0606-4A59-B532-EB3AE2560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組別有不同的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介入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護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理及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照顧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不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利影響的觀察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組別不同的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執行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治療效果的評估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治療負作用的評估</a:t>
            </a:r>
          </a:p>
        </p:txBody>
      </p:sp>
    </p:spTree>
    <p:extLst>
      <p:ext uri="{BB962C8B-B14F-4D97-AF65-F5344CB8AC3E}">
        <p14:creationId xmlns:p14="http://schemas.microsoft.com/office/powerpoint/2010/main" val="39952715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行偏差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護人員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不知道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分組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(blinded)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加管控會影響結果的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集中管理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包括電話、資訊及藥物等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所有藥品之外觀相同，且按照順序編排好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所有藥品皆以不透明之密封信封袋包裝，僅留有序號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01498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251F822-DCD5-47D4-BDC6-CE446438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安慰劑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(Placebo-effect)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66BF4BF-5CB4-425A-9E08-4208E829A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當人們知道自己成為觀察對象，而改變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行為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傾向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接受安慰劑的個案知道自己只是接受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安慰劑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後，或多或少會改變一些行為而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影響結果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76653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安慰劑的影響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病患不知道其使用安慰劑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安慰藥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道德倫理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雙重複製品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對於治療結果作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52821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302A49D-4185-4380-A928-2EFB99C2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失去追蹤偏差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(Attrition)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B328E149-EB18-4AE3-9A41-795AD1BD6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所有臨床試驗皆需一段追蹤時間，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如果於追蹤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期間失去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追蹤將造成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偏差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不完整性，包括資料分析的耗損或流失。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失去追蹤將會失去一些訊息進而影響分析的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結論，且如果失去個案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將無法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系統性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的失去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對照組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實驗組</a:t>
            </a:r>
          </a:p>
        </p:txBody>
      </p:sp>
    </p:spTree>
    <p:extLst>
      <p:ext uri="{BB962C8B-B14F-4D97-AF65-F5344CB8AC3E}">
        <p14:creationId xmlns:p14="http://schemas.microsoft.com/office/powerpoint/2010/main" val="18298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 之父</a:t>
            </a:r>
            <a:endParaRPr lang="zh-TW" altLang="en-US" dirty="0"/>
          </a:p>
        </p:txBody>
      </p:sp>
      <p:pic>
        <p:nvPicPr>
          <p:cNvPr id="4" name="內容版面配置區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7870" y="2660428"/>
            <a:ext cx="1474787" cy="228123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479165" y="2165602"/>
            <a:ext cx="11321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1971</a:t>
            </a:r>
            <a:endParaRPr lang="zh-TW" altLang="en-US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813364" y="5291963"/>
            <a:ext cx="3138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altLang="zh-TW" sz="2800" b="1" dirty="0">
                <a:solidFill>
                  <a:srgbClr val="333399"/>
                </a:solidFill>
                <a:ea typeface="PMingLiU" pitchFamily="18" charset="-120"/>
              </a:rPr>
              <a:t>Archie Cochrane</a:t>
            </a:r>
            <a:endParaRPr lang="en-GB" altLang="zh-TW" sz="2800" dirty="0">
              <a:latin typeface="Source Sans Pro Semibold"/>
              <a:ea typeface="PMingLiU" pitchFamily="18" charset="-120"/>
            </a:endParaRPr>
          </a:p>
        </p:txBody>
      </p:sp>
      <p:pic>
        <p:nvPicPr>
          <p:cNvPr id="7" name="Picture 3" descr="archie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2898606"/>
            <a:ext cx="2164359" cy="236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5222131" y="2182505"/>
            <a:ext cx="4320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1909-1988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926A3B2-D3B4-4FC8-956A-B8450811F2D1}"/>
              </a:ext>
            </a:extLst>
          </p:cNvPr>
          <p:cNvSpPr/>
          <p:nvPr/>
        </p:nvSpPr>
        <p:spPr>
          <a:xfrm>
            <a:off x="376968" y="2060848"/>
            <a:ext cx="35082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西元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1972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年，英國臨床流行病學者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Archie 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Cochrane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謹慎地、明確地、小心地採用目前最佳的證據，作為照顧病人臨床決策的參考」</a:t>
            </a:r>
          </a:p>
        </p:txBody>
      </p:sp>
    </p:spTree>
    <p:extLst>
      <p:ext uri="{BB962C8B-B14F-4D97-AF65-F5344CB8AC3E}">
        <p14:creationId xmlns:p14="http://schemas.microsoft.com/office/powerpoint/2010/main" val="38897176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失去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追蹤個案數及數據資料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個案數跟隨機分配時一樣多</a:t>
            </a: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時根據原先的隨機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分組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個案流失之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原因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介入措施及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結果無關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遺失的數據採用適當的方式將之補齊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意向分析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計畫書</a:t>
            </a:r>
          </a:p>
        </p:txBody>
      </p:sp>
    </p:spTree>
    <p:extLst>
      <p:ext uri="{BB962C8B-B14F-4D97-AF65-F5344CB8AC3E}">
        <p14:creationId xmlns:p14="http://schemas.microsoft.com/office/powerpoint/2010/main" val="30331614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4144AA3-8EB7-4E09-9D69-D75487BB9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觀察偏差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(Detection)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44B7279-FDAB-4CC7-A1C7-A22DA6E09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參與結果評估之研究人員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(outcome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assessor)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知道在接受何種介入措施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出現於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個族群系統的差異上</a:t>
            </a:r>
          </a:p>
          <a:p>
            <a:pPr lvl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測量方法</a:t>
            </a:r>
          </a:p>
          <a:p>
            <a:pPr lvl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追蹤頻率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22433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觀察偏差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研究人員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受試者所接受的介入措施為不知情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測量研究</a:t>
            </a: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客觀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量化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73780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75695C8-6CC4-4F18-B73E-3ADC712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分析偏差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(Analytical)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7C964BD8-1906-468F-AF1B-7B43B138D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分析方法造成偏差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方法：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變項性質：連續、等距、序位、類別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估計值：中位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平均值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統計方法：母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數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vs.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母數分析</a:t>
            </a:r>
          </a:p>
          <a:p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方法：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量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比較分數</a:t>
            </a: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干擾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因子控制：多變項分析、分層分析</a:t>
            </a:r>
          </a:p>
        </p:txBody>
      </p:sp>
    </p:spTree>
    <p:extLst>
      <p:ext uri="{BB962C8B-B14F-4D97-AF65-F5344CB8AC3E}">
        <p14:creationId xmlns:p14="http://schemas.microsoft.com/office/powerpoint/2010/main" val="21970043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偏差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所有隨機的病患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重視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分析方法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資料建置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評估點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多變項分析</a:t>
            </a:r>
          </a:p>
        </p:txBody>
      </p:sp>
    </p:spTree>
    <p:extLst>
      <p:ext uri="{BB962C8B-B14F-4D97-AF65-F5344CB8AC3E}">
        <p14:creationId xmlns:p14="http://schemas.microsoft.com/office/powerpoint/2010/main" val="19379195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68D642C-2232-4E57-B317-0F13A52F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報告偏差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(Reporting)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07DD285A-DD7B-4E66-913E-08FB4C976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研究的結果有選擇性的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臨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床結果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變動性的數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療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效是根據觀察基準點與之後觀察的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變化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混合的觀察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終點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終點的事件不顯著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55293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偏差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錄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計畫中的結果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錄臨床上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的結果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錄組間的治療影響</a:t>
            </a:r>
          </a:p>
        </p:txBody>
      </p:sp>
    </p:spTree>
    <p:extLst>
      <p:ext uri="{BB962C8B-B14F-4D97-AF65-F5344CB8AC3E}">
        <p14:creationId xmlns:p14="http://schemas.microsoft.com/office/powerpoint/2010/main" val="4476282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文獻評讀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問題清楚聚焦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文獻類型正確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納入相關重要的文獻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嚴謹的文獻品質評估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將各研究結果做統合，合理嗎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6362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66C892F-711C-4764-8BC4-BC53B537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問題清楚聚焦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B5592CDA-1183-4C30-BEBA-CC610CBC7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346580"/>
              </p:ext>
            </p:extLst>
          </p:nvPr>
        </p:nvGraphicFramePr>
        <p:xfrm>
          <a:off x="611560" y="1268760"/>
          <a:ext cx="7632848" cy="445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="" xmlns:a16="http://schemas.microsoft.com/office/drawing/2014/main" val="3845492493"/>
                    </a:ext>
                  </a:extLst>
                </a:gridCol>
                <a:gridCol w="3816424">
                  <a:extLst>
                    <a:ext uri="{9D8B030D-6E8A-4147-A177-3AD203B41FA5}">
                      <a16:colId xmlns="" xmlns:a16="http://schemas.microsoft.com/office/drawing/2014/main" val="3600817879"/>
                    </a:ext>
                  </a:extLst>
                </a:gridCol>
              </a:tblGrid>
              <a:tr h="951880">
                <a:tc>
                  <a:txBody>
                    <a:bodyPr/>
                    <a:lstStyle/>
                    <a:p>
                      <a:r>
                        <a:rPr lang="zh-TW" altLang="en-US" sz="3200" b="1" i="0" u="none" strike="noStrike" kern="1200" baseline="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最理想狀況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b="1" i="0" u="none" strike="noStrike" kern="1200" baseline="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何處找到相關訊息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91284638"/>
                  </a:ext>
                </a:extLst>
              </a:tr>
              <a:tr h="505896">
                <a:tc>
                  <a:txBody>
                    <a:bodyPr/>
                    <a:lstStyle/>
                    <a:p>
                      <a:r>
                        <a:rPr lang="en-US" altLang="zh-TW" sz="32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PICO</a:t>
                      </a:r>
                    </a:p>
                    <a:p>
                      <a:endParaRPr lang="en-US" altLang="zh-TW" sz="3200" b="0" i="0" u="none" strike="noStrike" kern="1200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zh-TW" altLang="en-US" sz="3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應清楚闡明文章想要回答的問題，暴露因子</a:t>
                      </a:r>
                      <a:r>
                        <a:rPr lang="en-US" altLang="zh-TW" sz="3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3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包括治療、檢驗等</a:t>
                      </a:r>
                      <a:r>
                        <a:rPr lang="en-US" altLang="zh-TW" sz="3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3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與結果的因果關係簡單明瞭</a:t>
                      </a:r>
                      <a:endParaRPr lang="zh-TW" altLang="en-US" sz="3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3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 </a:t>
                      </a:r>
                      <a:r>
                        <a:rPr lang="zh-TW" altLang="en-US" sz="32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題目</a:t>
                      </a:r>
                      <a:endParaRPr lang="en-US" altLang="zh-TW" sz="3200" b="0" i="0" u="none" strike="noStrike" kern="1200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3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 </a:t>
                      </a:r>
                      <a:r>
                        <a:rPr lang="zh-TW" altLang="en-US" sz="32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摘要</a:t>
                      </a:r>
                      <a:endParaRPr lang="en-US" altLang="zh-TW" sz="3200" b="0" i="0" u="none" strike="noStrike" kern="1200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3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 </a:t>
                      </a:r>
                      <a:r>
                        <a:rPr lang="zh-TW" altLang="en-US" sz="32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前言</a:t>
                      </a:r>
                      <a:endParaRPr lang="en-US" altLang="zh-TW" sz="3200" b="0" i="0" u="none" strike="noStrike" kern="1200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en-US" altLang="zh-TW" sz="3200" b="0" i="0" u="none" strike="noStrike" kern="1200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應清楚描述所關心的問題</a:t>
                      </a:r>
                      <a:endParaRPr lang="zh-TW" altLang="en-US" sz="3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9114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2532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688EA20-C021-4784-A916-7FF7E6EF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文獻類型正確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DE223386-4907-40E4-927A-40259D8BA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257897"/>
              </p:ext>
            </p:extLst>
          </p:nvPr>
        </p:nvGraphicFramePr>
        <p:xfrm>
          <a:off x="611560" y="1268760"/>
          <a:ext cx="7848872" cy="482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="" xmlns:a16="http://schemas.microsoft.com/office/drawing/2014/main" val="3845492493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3600817879"/>
                    </a:ext>
                  </a:extLst>
                </a:gridCol>
              </a:tblGrid>
              <a:tr h="951880">
                <a:tc>
                  <a:txBody>
                    <a:bodyPr/>
                    <a:lstStyle/>
                    <a:p>
                      <a:r>
                        <a:rPr lang="zh-TW" altLang="en-US" sz="3200" b="1" i="0" u="none" strike="noStrike" kern="1200" baseline="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最理想狀況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b="1" i="0" u="none" strike="noStrike" kern="1200" baseline="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何處找到相關訊息？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91284638"/>
                  </a:ext>
                </a:extLst>
              </a:tr>
              <a:tr h="50589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TW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 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回答臨床問題</a:t>
                      </a:r>
                      <a:endParaRPr lang="en-US" altLang="zh-TW" sz="2800" b="0" i="0" u="none" strike="noStrike" kern="1200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搜尋到的文獻皆適合回答臨       床問題，即</a:t>
                      </a: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PICO</a:t>
                      </a:r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一致。事先清楚界定“收入”及“排除”文章的準則，準則的描述應包括病人群的特性，介入治療的方法或暴露因子、有興趣的研究結果</a:t>
                      </a:r>
                    </a:p>
                    <a:p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 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研究設計正確</a:t>
                      </a:r>
                    </a:p>
                    <a:p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例如：治療文獻以</a:t>
                      </a: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RCT</a:t>
                      </a:r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為主</a:t>
                      </a:r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 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研究方法</a:t>
                      </a:r>
                      <a:endParaRPr lang="en-US" altLang="zh-TW" sz="2800" b="0" i="0" u="none" strike="noStrike" kern="1200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詳細描述要搜尋的文獻題目，內容，及研究設計類型。並訂有納入及排除條件</a:t>
                      </a:r>
                      <a:endParaRPr lang="en-US" altLang="zh-TW" sz="24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US" altLang="zh-TW" sz="24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 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研究結果</a:t>
                      </a:r>
                      <a:endParaRPr lang="en-US" altLang="zh-TW" sz="2800" b="0" i="0" u="none" strike="noStrike" kern="1200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詳列所搜尋到的文獻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9114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36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實證醫學在台灣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30725"/>
          </a:xfrm>
        </p:spPr>
        <p:txBody>
          <a:bodyPr/>
          <a:lstStyle/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台灣實證醫學學會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年成立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成員包括各類醫療人員，例如醫師、護理師、呼吸治療師等等。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台灣實證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護理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學會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年成立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實證醫學競賽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由醫策會及台灣實證醫學學會所舉辦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參加成員包括各類醫療人員，例如醫師、護理師、呼吸治療師等等。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19517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B765326-7B9D-48C8-B56B-35E34B53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納入相關重要的文獻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BE55C3C8-24DC-4FD6-B7BF-6FB4AF198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991058"/>
              </p:ext>
            </p:extLst>
          </p:nvPr>
        </p:nvGraphicFramePr>
        <p:xfrm>
          <a:off x="611560" y="1268760"/>
          <a:ext cx="7848872" cy="531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="" xmlns:a16="http://schemas.microsoft.com/office/drawing/2014/main" val="3845492493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3600817879"/>
                    </a:ext>
                  </a:extLst>
                </a:gridCol>
              </a:tblGrid>
              <a:tr h="951880">
                <a:tc>
                  <a:txBody>
                    <a:bodyPr/>
                    <a:lstStyle/>
                    <a:p>
                      <a:r>
                        <a:rPr lang="zh-TW" altLang="en-US" sz="3200" b="1" i="0" u="none" strike="noStrike" kern="1200" baseline="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最理想狀況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b="1" i="0" u="none" strike="noStrike" kern="1200" baseline="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何處找到相關訊息？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91284638"/>
                  </a:ext>
                </a:extLst>
              </a:tr>
              <a:tr h="505896">
                <a:tc>
                  <a:txBody>
                    <a:bodyPr/>
                    <a:lstStyle/>
                    <a:p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資料搜尋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完整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，包含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重要的資料庫如</a:t>
                      </a:r>
                      <a:r>
                        <a:rPr lang="en-US" altLang="zh-TW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Medline, Cochrane, EMBASE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等</a:t>
                      </a:r>
                      <a:endParaRPr lang="en-US" altLang="zh-TW" sz="28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14350" indent="-514350">
                        <a:buAutoNum type="arabicPeriod"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相關研究的參考文獻</a:t>
                      </a:r>
                      <a:endParaRPr lang="en-US" altLang="zh-TW" sz="28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14350" indent="-514350">
                        <a:buAutoNum type="arabicPeriod"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向專家請教，特別是尚未刊載的研究</a:t>
                      </a:r>
                      <a:endParaRPr lang="en-US" altLang="zh-TW" sz="28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14350" indent="-514350">
                        <a:buAutoNum type="arabicPeriod"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不只限於英文資料</a:t>
                      </a:r>
                      <a:endParaRPr lang="en-US" altLang="zh-TW" sz="28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14350" indent="-514350">
                        <a:buAutoNum type="arabicPeriod"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搜尋策略包括</a:t>
                      </a:r>
                      <a:r>
                        <a:rPr lang="en-US" altLang="zh-TW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MESH term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及</a:t>
                      </a:r>
                      <a:r>
                        <a:rPr lang="en-US" altLang="zh-TW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text words</a:t>
                      </a:r>
                      <a:endParaRPr lang="zh-TW" altLang="en-US" sz="2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TW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 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研究方法</a:t>
                      </a:r>
                      <a:endParaRPr lang="en-US" altLang="zh-TW" sz="2800" b="0" i="0" u="none" strike="noStrike" kern="1200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詳細描述搜尋字彙與策略</a:t>
                      </a:r>
                      <a:endParaRPr lang="en-US" altLang="zh-TW" sz="28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US" altLang="zh-TW" sz="28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TW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 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研究結果</a:t>
                      </a:r>
                      <a:endParaRPr lang="en-US" altLang="zh-TW" sz="2800" b="0" i="0" u="none" strike="noStrike" kern="1200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詳列回顧的題目、摘要、全文數目，排除的文章及排除理由，並以圖表或流程圖呈現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9114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1414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E9C4F08-5015-4AF7-A4CD-57D5A884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嚴謹的文獻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品質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b="1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15E203C3-2F20-4D21-BC33-6E6029828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32301"/>
              </p:ext>
            </p:extLst>
          </p:nvPr>
        </p:nvGraphicFramePr>
        <p:xfrm>
          <a:off x="611560" y="1268760"/>
          <a:ext cx="7848872" cy="403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="" xmlns:a16="http://schemas.microsoft.com/office/drawing/2014/main" val="3845492493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3600817879"/>
                    </a:ext>
                  </a:extLst>
                </a:gridCol>
              </a:tblGrid>
              <a:tr h="951880">
                <a:tc>
                  <a:txBody>
                    <a:bodyPr/>
                    <a:lstStyle/>
                    <a:p>
                      <a:r>
                        <a:rPr lang="zh-TW" altLang="en-US" sz="3200" b="1" i="0" u="none" strike="noStrike" kern="1200" baseline="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最理想狀況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b="1" i="0" u="none" strike="noStrike" kern="1200" baseline="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何處找到相關訊息？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91284638"/>
                  </a:ext>
                </a:extLst>
              </a:tr>
              <a:tr h="505896"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應描述所回顧的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每篇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文章研究的品質</a:t>
                      </a:r>
                      <a:endParaRPr lang="en-US" altLang="zh-TW" sz="28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14350" indent="-514350">
                        <a:buAutoNum type="arabicPeriod"/>
                      </a:pPr>
                      <a:endParaRPr lang="en-US" altLang="zh-TW" sz="28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14350" indent="-514350">
                        <a:buAutoNum type="arabicPeriod"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研究品質的判定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準則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依不同臨床問題而事先擬定的，如隨機分配、雙盲、追蹤的完整度等</a:t>
                      </a:r>
                      <a:endParaRPr lang="zh-TW" altLang="en-US" sz="2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TW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 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研究方法</a:t>
                      </a:r>
                      <a:endParaRPr lang="en-US" altLang="zh-TW" sz="2800" b="0" i="0" u="none" strike="noStrike" kern="1200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zh-TW" altLang="en-US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應描述品質的評估及所使用的準則</a:t>
                      </a:r>
                      <a:endParaRPr lang="en-US" altLang="zh-TW" sz="28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zh-TW" altLang="en-US" sz="28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 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研究結果</a:t>
                      </a:r>
                      <a:endParaRPr lang="en-US" altLang="zh-TW" sz="2800" b="0" i="0" u="none" strike="noStrike" kern="1200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zh-TW" altLang="en-US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應說明各研究的品質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9114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511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A03CF6A-82B8-4108-95B1-C20170BF1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將各研究結果做統合，合理嗎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DD44AD17-C0C3-4F00-AD05-DB363043F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82674"/>
              </p:ext>
            </p:extLst>
          </p:nvPr>
        </p:nvGraphicFramePr>
        <p:xfrm>
          <a:off x="611560" y="1268760"/>
          <a:ext cx="7848872" cy="488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="" xmlns:a16="http://schemas.microsoft.com/office/drawing/2014/main" val="3845492493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3600817879"/>
                    </a:ext>
                  </a:extLst>
                </a:gridCol>
              </a:tblGrid>
              <a:tr h="951880">
                <a:tc>
                  <a:txBody>
                    <a:bodyPr/>
                    <a:lstStyle/>
                    <a:p>
                      <a:r>
                        <a:rPr lang="zh-TW" altLang="en-US" sz="3200" b="1" i="0" u="none" strike="noStrike" kern="1200" baseline="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最理想狀況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b="1" i="0" u="none" strike="noStrike" kern="1200" baseline="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何處找到相關訊息？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91284638"/>
                  </a:ext>
                </a:extLst>
              </a:tr>
              <a:tr h="505896"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各研究結果公開呈現</a:t>
                      </a:r>
                      <a:endParaRPr lang="en-US" altLang="zh-TW" sz="28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14350" indent="-514350">
                        <a:buAutoNum type="arabicPeriod"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最理想的狀況是各研究的結論一致或差異不大</a:t>
                      </a:r>
                      <a:endParaRPr lang="en-US" altLang="zh-TW" sz="28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14350" indent="-514350">
                        <a:buAutoNum type="arabicPeriod"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如果各研究的結果有差異，作者以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統計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的方法檢驗是否達到有統計意義的差別</a:t>
                      </a:r>
                      <a:endParaRPr lang="en-US" altLang="zh-TW" sz="28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14350" indent="-514350">
                        <a:buAutoNum type="arabicPeriod"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探討各研究結論差異的原因</a:t>
                      </a:r>
                      <a:endParaRPr lang="zh-TW" altLang="en-US" sz="2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TW" altLang="en-US" sz="28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研究結果</a:t>
                      </a:r>
                      <a:endParaRPr lang="en-US" altLang="zh-TW" sz="2800" b="0" i="0" u="none" strike="noStrike" kern="1200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應說明各研究的結果是否有差異，並討論可能的原因</a:t>
                      </a:r>
                      <a:endParaRPr lang="en-US" altLang="zh-TW" sz="28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TW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en-US" sz="28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森林圖</a:t>
                      </a:r>
                      <a:r>
                        <a:rPr lang="zh-TW" altLang="en-US" sz="2800" b="1" kern="1200" dirty="0">
                          <a:solidFill>
                            <a:schemeClr val="accent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8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Forest plot</a:t>
                      </a:r>
                    </a:p>
                    <a:p>
                      <a:pPr marL="0" indent="0">
                        <a:buNone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應顯示差異性的檢驗結果。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9114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3965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B8CB8E1-E5CD-409A-B3C5-8BF23ADD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Forest plot </a:t>
            </a:r>
            <a:r>
              <a:rPr lang="zh-TW" altLang="en-US" sz="4400" b="1" kern="12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森林圖</a:t>
            </a:r>
            <a:endParaRPr lang="zh-TW" altLang="en-US" b="1" dirty="0">
              <a:solidFill>
                <a:schemeClr val="accent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6672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373941" y="6353079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台灣醫界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84086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6284740-A43F-4DD6-A8DD-E068277A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文獻評讀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D1A58F95-939D-4AE1-A4FF-D3D2A18E0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結果為何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?</a:t>
            </a:r>
          </a:p>
          <a:p>
            <a:pPr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回顧文獻的整體結果為何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?</a:t>
            </a:r>
          </a:p>
          <a:p>
            <a:pPr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結果的準確性如何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?</a:t>
            </a: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結果對本地有幫助嗎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?</a:t>
            </a:r>
          </a:p>
          <a:p>
            <a:pPr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結果適用於本地病人嗎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?</a:t>
            </a: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所有重要結果是否都考慮到了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?</a:t>
            </a: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考量利弊，花費，是否值得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9199277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32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</a:t>
            </a:r>
            <a:r>
              <a:rPr lang="zh-TW" altLang="en-US" sz="32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評讀及</a:t>
            </a:r>
            <a:r>
              <a:rPr lang="zh-TW" altLang="en-US" sz="32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endParaRPr lang="en-US" altLang="zh-TW" sz="3200" b="1" dirty="0" smtClean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lang="en-US" altLang="zh-TW" sz="2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</a:t>
            </a:r>
            <a:endParaRPr lang="en-US" altLang="zh-TW" sz="28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zh-TW" altLang="en-US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32613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76B3E73-2B9D-46F6-A8B3-18E615D1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文獻評讀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b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E3ABAFF5-2B1D-48BC-99B6-C6E2C4D6A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rgbClr val="0000FF"/>
                </a:solidFill>
              </a:rPr>
              <a:t>Cochrane Risk of Bias Tool </a:t>
            </a:r>
          </a:p>
          <a:p>
            <a:r>
              <a:rPr lang="en-US" altLang="zh-TW" sz="3200" dirty="0">
                <a:solidFill>
                  <a:srgbClr val="FF0000"/>
                </a:solidFill>
              </a:rPr>
              <a:t>NICE</a:t>
            </a:r>
            <a:r>
              <a:rPr lang="en-US" altLang="zh-TW" sz="3200" dirty="0">
                <a:solidFill>
                  <a:srgbClr val="0000FF"/>
                </a:solidFill>
              </a:rPr>
              <a:t> guideline</a:t>
            </a:r>
          </a:p>
          <a:p>
            <a:pPr lvl="1"/>
            <a:r>
              <a:rPr lang="en-US" altLang="zh-TW" sz="2800" dirty="0">
                <a:solidFill>
                  <a:srgbClr val="FF0000"/>
                </a:solidFill>
              </a:rPr>
              <a:t>N</a:t>
            </a:r>
            <a:r>
              <a:rPr lang="en-US" altLang="zh-TW" sz="2800" dirty="0"/>
              <a:t>ational </a:t>
            </a:r>
            <a:r>
              <a:rPr lang="en-US" altLang="zh-TW" sz="2800" dirty="0">
                <a:solidFill>
                  <a:srgbClr val="FF0000"/>
                </a:solidFill>
              </a:rPr>
              <a:t>I</a:t>
            </a:r>
            <a:r>
              <a:rPr lang="en-US" altLang="zh-TW" sz="2800" dirty="0"/>
              <a:t>nstitute for Health and </a:t>
            </a:r>
            <a:r>
              <a:rPr lang="en-US" altLang="zh-TW" sz="2800" dirty="0">
                <a:solidFill>
                  <a:srgbClr val="FF0000"/>
                </a:solidFill>
              </a:rPr>
              <a:t>C</a:t>
            </a:r>
            <a:r>
              <a:rPr lang="en-US" altLang="zh-TW" sz="2800" dirty="0"/>
              <a:t>linical </a:t>
            </a:r>
            <a:r>
              <a:rPr lang="en-US" altLang="zh-TW" sz="2800" dirty="0">
                <a:solidFill>
                  <a:srgbClr val="FF0000"/>
                </a:solidFill>
              </a:rPr>
              <a:t>E</a:t>
            </a:r>
            <a:r>
              <a:rPr lang="en-US" altLang="zh-TW" sz="2800" dirty="0"/>
              <a:t>xcellence</a:t>
            </a:r>
            <a:endParaRPr lang="zh-TW" altLang="en-US" sz="2800" dirty="0">
              <a:solidFill>
                <a:srgbClr val="0000FF"/>
              </a:solidFill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6343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638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39825"/>
          </a:xfrm>
        </p:spPr>
        <p:txBody>
          <a:bodyPr/>
          <a:lstStyle/>
          <a:p>
            <a:r>
              <a:rPr lang="en-US" altLang="zh-TW" sz="4400" dirty="0">
                <a:latin typeface="+mn-lt"/>
              </a:rPr>
              <a:t>Cochrane Risk of Bias Tool</a:t>
            </a:r>
            <a:r>
              <a:rPr lang="zh-TW" altLang="en-US" sz="4400" dirty="0">
                <a:latin typeface="+mn-lt"/>
              </a:rPr>
              <a:t> </a:t>
            </a:r>
            <a:r>
              <a:rPr lang="en-US" altLang="zh-TW" sz="4400" dirty="0">
                <a:latin typeface="+mn-lt"/>
              </a:rPr>
              <a:t>-</a:t>
            </a:r>
            <a:r>
              <a:rPr lang="zh-TW" altLang="en-US" sz="4400" dirty="0">
                <a:latin typeface="+mn-lt"/>
              </a:rPr>
              <a:t> </a:t>
            </a:r>
            <a:r>
              <a:rPr lang="en-US" altLang="zh-TW" sz="4400" dirty="0">
                <a:latin typeface="+mn-lt"/>
              </a:rPr>
              <a:t>1</a:t>
            </a:r>
            <a:endParaRPr lang="zh-TW" altLang="en-US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59"/>
            <a:ext cx="7555597" cy="528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01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altLang="zh-TW" sz="4400" dirty="0" smtClean="0">
                <a:latin typeface="+mn-lt"/>
              </a:rPr>
              <a:t>Cochrane Risk of Bias Tool</a:t>
            </a:r>
            <a:r>
              <a:rPr lang="zh-TW" altLang="en-US" sz="4400" dirty="0" smtClean="0">
                <a:latin typeface="+mn-lt"/>
              </a:rPr>
              <a:t> </a:t>
            </a:r>
            <a:r>
              <a:rPr lang="en-US" altLang="zh-TW" sz="4400" dirty="0" smtClean="0">
                <a:latin typeface="+mn-lt"/>
              </a:rPr>
              <a:t>-</a:t>
            </a:r>
            <a:r>
              <a:rPr lang="zh-TW" altLang="en-US" sz="4400" dirty="0" smtClean="0">
                <a:latin typeface="+mn-lt"/>
              </a:rPr>
              <a:t> </a:t>
            </a:r>
            <a:r>
              <a:rPr lang="en-US" altLang="zh-TW" sz="4400" dirty="0">
                <a:latin typeface="+mn-lt"/>
              </a:rPr>
              <a:t>2</a:t>
            </a:r>
            <a:endParaRPr lang="zh-TW" altLang="en-US" sz="4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6115412" cy="465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內容版面配置區 5"/>
          <p:cNvSpPr>
            <a:spLocks noGrp="1"/>
          </p:cNvSpPr>
          <p:nvPr>
            <p:ph idx="1"/>
          </p:nvPr>
        </p:nvSpPr>
        <p:spPr>
          <a:xfrm>
            <a:off x="6222916" y="1196752"/>
            <a:ext cx="2597556" cy="494142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低風險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亂數表</a:t>
            </a:r>
            <a:endPara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亂數產生器</a:t>
            </a:r>
            <a:endParaRPr lang="zh-TW" altLang="zh-TW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擲銅板</a:t>
            </a:r>
            <a:endParaRPr lang="zh-TW" altLang="zh-TW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抽牌</a:t>
            </a:r>
            <a:endParaRPr lang="en-US" altLang="zh-TW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信封袋擲骰子</a:t>
            </a:r>
            <a:endParaRPr lang="zh-TW" altLang="zh-TW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抽籤</a:t>
            </a:r>
            <a:endPara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最小化</a:t>
            </a:r>
            <a:endPara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高風險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生日的奇數或偶數日</a:t>
            </a:r>
            <a:endPara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研究的日期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或星期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醫院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或診所的紀錄號碼</a:t>
            </a:r>
          </a:p>
          <a:p>
            <a:endParaRPr lang="zh-TW" altLang="en-US" dirty="0" smtClean="0"/>
          </a:p>
          <a:p>
            <a:pPr lvl="0"/>
            <a:endParaRPr lang="zh-TW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938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>
                <a:latin typeface="+mn-lt"/>
              </a:rPr>
              <a:t>Cochrane Risk of Bias Tool</a:t>
            </a:r>
            <a:r>
              <a:rPr lang="zh-TW" altLang="en-US" sz="4400" dirty="0">
                <a:latin typeface="+mn-lt"/>
              </a:rPr>
              <a:t> </a:t>
            </a:r>
            <a:r>
              <a:rPr lang="en-US" altLang="zh-TW" sz="4400" dirty="0">
                <a:latin typeface="+mn-lt"/>
              </a:rPr>
              <a:t>-</a:t>
            </a:r>
            <a:r>
              <a:rPr lang="zh-TW" altLang="en-US" sz="4400" dirty="0">
                <a:latin typeface="+mn-lt"/>
              </a:rPr>
              <a:t> </a:t>
            </a:r>
            <a:r>
              <a:rPr lang="en-US" altLang="zh-TW" sz="4400" dirty="0">
                <a:latin typeface="+mn-lt"/>
              </a:rPr>
              <a:t>3</a:t>
            </a:r>
            <a:endParaRPr lang="zh-TW" altLang="en-US" sz="44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Outcome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35407"/>
            <a:ext cx="5734397" cy="565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08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認識實證醫學三大要素及五大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lang="en-US" altLang="zh-TW" sz="28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醫學五大步驟</a:t>
            </a:r>
          </a:p>
          <a:p>
            <a:pPr lvl="1"/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實證醫學三大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要素</a:t>
            </a:r>
            <a:endParaRPr lang="en-US" altLang="zh-TW" sz="28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2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文獻評讀及</a:t>
            </a:r>
            <a:r>
              <a:rPr lang="zh-TW" altLang="en-US" sz="32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endParaRPr lang="en-US" altLang="zh-TW" sz="3200" b="1" dirty="0" smtClean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文獻評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</a:t>
            </a:r>
            <a:endParaRPr lang="en-US" altLang="zh-TW" sz="28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endParaRPr lang="en-US" altLang="zh-TW" sz="28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zh-TW" altLang="en-US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36791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文獻評讀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每個人主觀的感覺不同，有時會遇到不一致結果，故需要兩個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reviewer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分別獨立來進行，再一起討論。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若仍無法獲得共識，則需委託第三方公正的專家來進行仲裁。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20471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A61265E-1AE9-4423-9A40-6038F5993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文獻評</a:t>
            </a:r>
            <a:r>
              <a:rPr lang="zh-TW" altLang="en-US" sz="4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 </a:t>
            </a:r>
            <a:r>
              <a:rPr lang="en-US" altLang="zh-TW" sz="4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4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總整理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5DE37255-6280-494A-9F58-8B69BD152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研究設計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計畫疏失</a:t>
            </a:r>
          </a:p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研究執行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有規畫但未執行</a:t>
            </a:r>
          </a:p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研究分析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沒納入分析計畫或未執行</a:t>
            </a:r>
          </a:p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研究報告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選擇性的結果報告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不完整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93897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廣告時間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196752"/>
            <a:ext cx="677545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067090" y="6268670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報名截止日期：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9/21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21226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914400" y="1524000"/>
            <a:ext cx="7623175" cy="320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algn="ctr"/>
            <a:r>
              <a:rPr lang="zh-TW" altLang="en-US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</a:p>
        </p:txBody>
      </p:sp>
    </p:spTree>
    <p:extLst>
      <p:ext uri="{BB962C8B-B14F-4D97-AF65-F5344CB8AC3E}">
        <p14:creationId xmlns:p14="http://schemas.microsoft.com/office/powerpoint/2010/main" val="91139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</a:t>
            </a:r>
            <a:r>
              <a:rPr lang="zh-TW" altLang="en-US" sz="4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五大步驟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步驟一： 形成一個可回答的臨床問題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步驟二： 搜尋最佳證據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步驟三： 證據之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嚴格評讀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步驟四：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用於病人身上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步驟五： 評估執行效果及效用</a:t>
            </a:r>
          </a:p>
        </p:txBody>
      </p:sp>
    </p:spTree>
    <p:extLst>
      <p:ext uri="{BB962C8B-B14F-4D97-AF65-F5344CB8AC3E}">
        <p14:creationId xmlns:p14="http://schemas.microsoft.com/office/powerpoint/2010/main" val="4110519979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4581</TotalTime>
  <Words>3414</Words>
  <Application>Microsoft Office PowerPoint</Application>
  <PresentationFormat>如螢幕大小 (4:3)</PresentationFormat>
  <Paragraphs>525</Paragraphs>
  <Slides>83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83</vt:i4>
      </vt:variant>
    </vt:vector>
  </HeadingPairs>
  <TitlesOfParts>
    <vt:vector size="92" baseType="lpstr">
      <vt:lpstr>Source Sans Pro Semibold</vt:lpstr>
      <vt:lpstr>微軟正黑體</vt:lpstr>
      <vt:lpstr>新細明體</vt:lpstr>
      <vt:lpstr>新細明體</vt:lpstr>
      <vt:lpstr>Arial</vt:lpstr>
      <vt:lpstr>Garamond</vt:lpstr>
      <vt:lpstr>Times New Roman</vt:lpstr>
      <vt:lpstr>Wingdings</vt:lpstr>
      <vt:lpstr>Edge</vt:lpstr>
      <vt:lpstr>1. 認識實證醫學三大要素 及五大步驟 2. 文獻評讀及工具</vt:lpstr>
      <vt:lpstr>大綱內容</vt:lpstr>
      <vt:lpstr>為何實證醫學</vt:lpstr>
      <vt:lpstr>實證醫學</vt:lpstr>
      <vt:lpstr>實證..</vt:lpstr>
      <vt:lpstr>實證醫學 之父</vt:lpstr>
      <vt:lpstr>實證醫學在台灣</vt:lpstr>
      <vt:lpstr>大綱內容</vt:lpstr>
      <vt:lpstr>實證醫學：五大步驟</vt:lpstr>
      <vt:lpstr>步驟一： 形成可以回答的臨床問題</vt:lpstr>
      <vt:lpstr>範例</vt:lpstr>
      <vt:lpstr>範例 PICO</vt:lpstr>
      <vt:lpstr>步驟一：小結</vt:lpstr>
      <vt:lpstr>步驟二：搜尋最佳證據 </vt:lpstr>
      <vt:lpstr>文獻資料</vt:lpstr>
      <vt:lpstr>實證醫學 金字塔</vt:lpstr>
      <vt:lpstr>統合分析 Meta-analysis</vt:lpstr>
      <vt:lpstr>考科藍圖書館</vt:lpstr>
      <vt:lpstr>PowerPoint 簡報</vt:lpstr>
      <vt:lpstr>步驟二：小結</vt:lpstr>
      <vt:lpstr>步驟三： 證據之嚴格評讀</vt:lpstr>
      <vt:lpstr>步驟四： 用於病人身上</vt:lpstr>
      <vt:lpstr>步驟五： 評估執行效果及效用</vt:lpstr>
      <vt:lpstr>評估  步驟一</vt:lpstr>
      <vt:lpstr>評估  步驟二</vt:lpstr>
      <vt:lpstr>評估  步驟三</vt:lpstr>
      <vt:lpstr>評估  步驟四</vt:lpstr>
      <vt:lpstr>評估  步驟五</vt:lpstr>
      <vt:lpstr>大綱內容</vt:lpstr>
      <vt:lpstr>實證醫學：三大要素 </vt:lpstr>
      <vt:lpstr>1 Evidence 研究的證據</vt:lpstr>
      <vt:lpstr>2 Expertise 專業知識</vt:lpstr>
      <vt:lpstr>2 Expertise 專業知識</vt:lpstr>
      <vt:lpstr>3 Expectation 預期</vt:lpstr>
      <vt:lpstr>3 Expectation 預期</vt:lpstr>
      <vt:lpstr>EBM臨床運用 五大步驟 (5A)</vt:lpstr>
      <vt:lpstr>結論</vt:lpstr>
      <vt:lpstr>PowerPoint 簡報</vt:lpstr>
      <vt:lpstr>大綱內容</vt:lpstr>
      <vt:lpstr>研究類型 - 實驗性研究</vt:lpstr>
      <vt:lpstr>研究類型 – 觀察性研究</vt:lpstr>
      <vt:lpstr>大綱內容</vt:lpstr>
      <vt:lpstr>文獻評讀</vt:lpstr>
      <vt:lpstr>系統性回顧 &amp; 統合分析 </vt:lpstr>
      <vt:lpstr>最佳研究設計</vt:lpstr>
      <vt:lpstr>PowerPoint 簡報</vt:lpstr>
      <vt:lpstr>文獻評讀 重點 1</vt:lpstr>
      <vt:lpstr>效度如何 ?</vt:lpstr>
      <vt:lpstr>效度 – 實驗設計</vt:lpstr>
      <vt:lpstr>研究 偏差型式</vt:lpstr>
      <vt:lpstr>分析研究 偏差型式</vt:lpstr>
      <vt:lpstr>出版偏差 Publication bias</vt:lpstr>
      <vt:lpstr>1 分配偏差 (Allocation)</vt:lpstr>
      <vt:lpstr>1 避免 分配偏差 </vt:lpstr>
      <vt:lpstr>2 執行偏差 (Performance)</vt:lpstr>
      <vt:lpstr>2 避免 執行偏差 </vt:lpstr>
      <vt:lpstr>3 安慰劑的影響 (Placebo-effect)</vt:lpstr>
      <vt:lpstr>3避免 安慰劑的影響</vt:lpstr>
      <vt:lpstr>4 失去追蹤偏差 (Attrition)</vt:lpstr>
      <vt:lpstr>4避免 失去追蹤偏差</vt:lpstr>
      <vt:lpstr>5 觀察偏差 (Detection)</vt:lpstr>
      <vt:lpstr>5避免 觀察偏差</vt:lpstr>
      <vt:lpstr>6 分析偏差 (Analytical)</vt:lpstr>
      <vt:lpstr>6避免分析偏差 </vt:lpstr>
      <vt:lpstr>7 報告偏差 (Reporting)</vt:lpstr>
      <vt:lpstr>7避免 報告偏差 </vt:lpstr>
      <vt:lpstr>文獻評讀 重點 2</vt:lpstr>
      <vt:lpstr>問題清楚聚焦 ?</vt:lpstr>
      <vt:lpstr>文獻類型正確 ?</vt:lpstr>
      <vt:lpstr>納入相關重要的文獻 ?</vt:lpstr>
      <vt:lpstr>嚴謹的文獻品質評估 ? </vt:lpstr>
      <vt:lpstr>將各研究結果做統合，合理嗎 ?</vt:lpstr>
      <vt:lpstr>Forest plot 森林圖</vt:lpstr>
      <vt:lpstr>文獻評讀 重點 3</vt:lpstr>
      <vt:lpstr>大綱內容</vt:lpstr>
      <vt:lpstr>文獻評讀之工具 </vt:lpstr>
      <vt:lpstr>Cochrane Risk of Bias Tool - 1</vt:lpstr>
      <vt:lpstr>Cochrane Risk of Bias Tool - 2</vt:lpstr>
      <vt:lpstr>Cochrane Risk of Bias Tool - 3</vt:lpstr>
      <vt:lpstr>文獻評讀</vt:lpstr>
      <vt:lpstr>文獻評讀 – 總整理 </vt:lpstr>
      <vt:lpstr>廣告時間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翁逸豪 醫師</dc:title>
  <dc:creator>Weng</dc:creator>
  <cp:lastModifiedBy>TYRTA</cp:lastModifiedBy>
  <cp:revision>254</cp:revision>
  <cp:lastPrinted>2018-08-28T01:42:54Z</cp:lastPrinted>
  <dcterms:created xsi:type="dcterms:W3CDTF">2010-11-29T08:53:10Z</dcterms:created>
  <dcterms:modified xsi:type="dcterms:W3CDTF">2018-09-03T08:17:59Z</dcterms:modified>
</cp:coreProperties>
</file>