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7"/>
  </p:handoutMasterIdLst>
  <p:sldIdLst>
    <p:sldId id="298" r:id="rId2"/>
    <p:sldId id="321" r:id="rId3"/>
    <p:sldId id="294" r:id="rId4"/>
    <p:sldId id="285" r:id="rId5"/>
    <p:sldId id="299" r:id="rId6"/>
    <p:sldId id="301" r:id="rId7"/>
    <p:sldId id="286" r:id="rId8"/>
    <p:sldId id="302" r:id="rId9"/>
    <p:sldId id="287" r:id="rId10"/>
    <p:sldId id="288" r:id="rId11"/>
    <p:sldId id="269" r:id="rId12"/>
    <p:sldId id="270" r:id="rId13"/>
    <p:sldId id="257" r:id="rId14"/>
    <p:sldId id="272" r:id="rId15"/>
    <p:sldId id="306" r:id="rId16"/>
    <p:sldId id="317" r:id="rId17"/>
    <p:sldId id="316" r:id="rId18"/>
    <p:sldId id="322" r:id="rId19"/>
    <p:sldId id="258" r:id="rId20"/>
    <p:sldId id="309" r:id="rId21"/>
    <p:sldId id="318" r:id="rId22"/>
    <p:sldId id="305" r:id="rId23"/>
    <p:sldId id="260" r:id="rId24"/>
    <p:sldId id="261" r:id="rId25"/>
    <p:sldId id="262" r:id="rId26"/>
    <p:sldId id="307" r:id="rId27"/>
    <p:sldId id="264" r:id="rId28"/>
    <p:sldId id="265" r:id="rId29"/>
    <p:sldId id="308" r:id="rId30"/>
    <p:sldId id="273" r:id="rId31"/>
    <p:sldId id="296" r:id="rId32"/>
    <p:sldId id="267" r:id="rId33"/>
    <p:sldId id="268" r:id="rId34"/>
    <p:sldId id="311" r:id="rId35"/>
    <p:sldId id="319" r:id="rId36"/>
    <p:sldId id="329" r:id="rId37"/>
    <p:sldId id="274" r:id="rId38"/>
    <p:sldId id="276" r:id="rId39"/>
    <p:sldId id="277" r:id="rId40"/>
    <p:sldId id="278" r:id="rId41"/>
    <p:sldId id="279" r:id="rId42"/>
    <p:sldId id="327" r:id="rId43"/>
    <p:sldId id="280" r:id="rId44"/>
    <p:sldId id="325" r:id="rId45"/>
    <p:sldId id="323" r:id="rId4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12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A6CB2-7080-4089-A565-1534B80AB172}" type="datetimeFigureOut">
              <a:rPr lang="zh-TW" altLang="en-US" smtClean="0"/>
              <a:t>2018/12/4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4FB36-0623-4CCE-9E9E-BD6D32D5B8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2161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2018/12/4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2018/12/4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2018/12/4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2018/12/4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2018/12/4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2018/12/4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2018/12/4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28113;&#33521;/&#38263;&#29031;2.0&#65281;&#65311;&#25078;&#20154;&#21253;&#21578;&#35380;&#20320;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28113;&#33521;/2.105106&#24180;&#24230;&#31038;&#21312;&#25972;&#39636;&#29031;&#39015;&#26381;&#21209;&#39636;&#31995;&#21934;&#20301;&#28165;&#20874;.xls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&#28113;&#33521;/&#38263;&#29031;2.0&#65281;&#65311;&#25078;&#20154;&#21253;&#21578;&#35380;&#20320;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簡報母片-藍底倒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35" y="-336700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344488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TW" altLang="en-US" dirty="0"/>
              <a:t/>
            </a:r>
            <a:br>
              <a:rPr lang="zh-TW" altLang="en-US" dirty="0"/>
            </a:br>
            <a:endParaRPr lang="zh-TW" altLang="en-US" sz="2400" dirty="0">
              <a:latin typeface="Times New Roman" pitchFamily="18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2743200" y="687388"/>
            <a:ext cx="46371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長照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2.0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簡介</a:t>
            </a:r>
            <a:endParaRPr lang="zh-TW" altLang="en-US" sz="5400" dirty="0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41660" y="3057332"/>
            <a:ext cx="588652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主講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人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林淑英 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呼吸治療師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日期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:107.12.08</a:t>
            </a:r>
          </a:p>
          <a:p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endParaRPr lang="en-US" altLang="zh-TW" sz="4000" dirty="0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t="19803" r="18031" b="9203"/>
          <a:stretch/>
        </p:blipFill>
        <p:spPr bwMode="auto">
          <a:xfrm>
            <a:off x="4573193" y="3456870"/>
            <a:ext cx="4413557" cy="2923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8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20200319-1-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8046156" cy="5688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20200319-2-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476672"/>
            <a:ext cx="8046156" cy="5904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服務對象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106-4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360" r="2220"/>
          <a:stretch>
            <a:fillRect/>
          </a:stretch>
        </p:blipFill>
        <p:spPr>
          <a:xfrm>
            <a:off x="322147" y="1196752"/>
            <a:ext cx="8570333" cy="51454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20200319-4-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476672"/>
            <a:ext cx="8046156" cy="5904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簡報母片-藍底倒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-336700"/>
            <a:ext cx="9134475" cy="719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344488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TW" altLang="en-US" dirty="0"/>
              <a:t/>
            </a:r>
            <a:br>
              <a:rPr lang="zh-TW" altLang="en-US" dirty="0"/>
            </a:br>
            <a:endParaRPr lang="zh-TW" altLang="en-US" sz="2400" dirty="0">
              <a:latin typeface="Times New Roman" pitchFamily="18" charset="0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23850" y="1625600"/>
            <a:ext cx="88201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>
                <a:latin typeface="Times New Roman" pitchFamily="18" charset="0"/>
              </a:rPr>
              <a:t> </a:t>
            </a:r>
            <a:endParaRPr lang="en-US" altLang="zh-TW" sz="1100" dirty="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en-US" altLang="zh-TW" sz="2400" dirty="0">
                <a:latin typeface="Times New Roman" pitchFamily="18" charset="0"/>
              </a:rPr>
              <a:t/>
            </a:r>
            <a:br>
              <a:rPr lang="en-US" altLang="zh-TW" sz="2400" dirty="0">
                <a:latin typeface="Times New Roman" pitchFamily="18" charset="0"/>
              </a:rPr>
            </a:br>
            <a:endParaRPr lang="en-US" altLang="zh-TW" sz="12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zh-TW" altLang="en-US" sz="2000" dirty="0">
              <a:latin typeface="Tahoma" pitchFamily="34" charset="0"/>
              <a:ea typeface="標楷體" pitchFamily="65" charset="-12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 </a:t>
            </a:r>
            <a:endParaRPr lang="zh-TW" altLang="en-US" sz="1200" dirty="0">
              <a:latin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2" y="260648"/>
            <a:ext cx="5166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長照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2.0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服務項目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1052736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照顧服務：分為居家服務、日間照顧、家庭托顧等三種。</a:t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喘息服務：又分為居家喘息和機構喘息兩種。</a:t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居家護理：由專業居家護理師到府指導醫療照護。</a:t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4.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復健服務：由治療師到府進行復健服務。</a:t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5.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輔具補助：輔具購買、租借及住宅無障礙環境改善。</a:t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6.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交通接送服務：中重度失能者因就醫或需長照服務的交通接送車資補助。</a:t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7.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營養餐飲服務：協助經濟弱勢的失能老人。</a:t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8.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長照機構：提供相關補助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25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簡報母片-藍底倒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-336700"/>
            <a:ext cx="9134475" cy="719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344488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TW" altLang="en-US" dirty="0"/>
              <a:t/>
            </a:r>
            <a:br>
              <a:rPr lang="zh-TW" altLang="en-US" dirty="0"/>
            </a:br>
            <a:endParaRPr lang="zh-TW" altLang="en-US" sz="2400" dirty="0">
              <a:latin typeface="Times New Roman" pitchFamily="18" charset="0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23850" y="1625600"/>
            <a:ext cx="88201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>
                <a:latin typeface="Times New Roman" pitchFamily="18" charset="0"/>
              </a:rPr>
              <a:t> </a:t>
            </a:r>
            <a:endParaRPr lang="en-US" altLang="zh-TW" sz="1100" dirty="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en-US" altLang="zh-TW" sz="2400" dirty="0">
                <a:latin typeface="Times New Roman" pitchFamily="18" charset="0"/>
              </a:rPr>
              <a:t/>
            </a:r>
            <a:br>
              <a:rPr lang="en-US" altLang="zh-TW" sz="2400" dirty="0">
                <a:latin typeface="Times New Roman" pitchFamily="18" charset="0"/>
              </a:rPr>
            </a:br>
            <a:endParaRPr lang="en-US" altLang="zh-TW" sz="12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zh-TW" altLang="en-US" sz="2000" dirty="0">
              <a:latin typeface="Tahoma" pitchFamily="34" charset="0"/>
              <a:ea typeface="標楷體" pitchFamily="65" charset="-12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 </a:t>
            </a:r>
            <a:endParaRPr lang="zh-TW" altLang="en-US" sz="1200" dirty="0">
              <a:latin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2" y="260648"/>
            <a:ext cx="5166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長照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2.0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服務項目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36" y="980728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9.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社區整體照顧：</a:t>
            </a:r>
            <a:br>
              <a:rPr lang="zh-TW" altLang="en-US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就是上述提到的「長照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ABC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」。Ａ代表社區整合型服務中心，Ｂ是複合型服務中心，Ｃ則是巷弄長照站。</a:t>
            </a:r>
            <a:br>
              <a:rPr lang="zh-TW" altLang="en-US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10.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小規模多機能：以日間照顧服務為基礎，服務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40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人以下為原則，發展社區照顧服務模式。</a:t>
            </a:r>
            <a:br>
              <a:rPr lang="zh-TW" altLang="en-US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11.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失智照顧：強化失智症初級預防，設置失智症社區服務據點以及團體家屋等等。</a:t>
            </a:r>
            <a:br>
              <a:rPr lang="zh-TW" altLang="en-US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12.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照顧者服務據點：針對照顧者設立關懷據點並提供諮詢。</a:t>
            </a:r>
            <a:br>
              <a:rPr lang="zh-TW" altLang="en-US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13.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社區預防照顧：設立社區照顧據點，提供訪視、餐飲、轉介等服務。</a:t>
            </a:r>
            <a:br>
              <a:rPr lang="zh-TW" altLang="en-US" sz="24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25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簡報母片-藍底倒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-336700"/>
            <a:ext cx="9134475" cy="719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344488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TW" altLang="en-US" dirty="0"/>
              <a:t/>
            </a:r>
            <a:br>
              <a:rPr lang="zh-TW" altLang="en-US" dirty="0"/>
            </a:br>
            <a:endParaRPr lang="zh-TW" altLang="en-US" sz="2400" dirty="0">
              <a:latin typeface="Times New Roman" pitchFamily="18" charset="0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23850" y="1625600"/>
            <a:ext cx="88201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>
                <a:latin typeface="Times New Roman" pitchFamily="18" charset="0"/>
              </a:rPr>
              <a:t> </a:t>
            </a:r>
            <a:endParaRPr lang="en-US" altLang="zh-TW" sz="1100" dirty="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en-US" altLang="zh-TW" sz="2400" dirty="0">
                <a:latin typeface="Times New Roman" pitchFamily="18" charset="0"/>
              </a:rPr>
              <a:t/>
            </a:r>
            <a:br>
              <a:rPr lang="en-US" altLang="zh-TW" sz="2400" dirty="0">
                <a:latin typeface="Times New Roman" pitchFamily="18" charset="0"/>
              </a:rPr>
            </a:br>
            <a:endParaRPr lang="en-US" altLang="zh-TW" sz="12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zh-TW" altLang="en-US" sz="2000" dirty="0">
              <a:latin typeface="Tahoma" pitchFamily="34" charset="0"/>
              <a:ea typeface="標楷體" pitchFamily="65" charset="-12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 </a:t>
            </a:r>
            <a:endParaRPr lang="zh-TW" altLang="en-US" sz="1200" dirty="0">
              <a:latin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2" y="260648"/>
            <a:ext cx="5166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長照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2.0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服務項目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1305342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14.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原民社區整合：補助偏遠地區交通車及照顧服務員等。</a:t>
            </a:r>
            <a:br>
              <a:rPr lang="zh-TW" altLang="en-US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15.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預防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延緩失能：提供肌力強化運動、生活功能重建訓練、膳食營養、口腔保健、吞嚥訓練、認知促進等服務。</a:t>
            </a:r>
            <a:br>
              <a:rPr lang="zh-TW" altLang="en-US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16.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延伸出院準備：出院準備做得好，長照也能變短照，連結醫院的醫療團隊，評估若有照護需求，出院後可及早轉介。</a:t>
            </a:r>
            <a:br>
              <a:rPr lang="zh-TW" altLang="en-US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17.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居家醫療：評估有醫療需求卻因失能等狀況無法就醫，可經由醫護人員訪視提供服務。</a:t>
            </a:r>
            <a:br>
              <a:rPr lang="zh-TW" altLang="en-US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25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/>
          <p:nvPr/>
        </p:nvPicPr>
        <p:blipFill rotWithShape="1">
          <a:blip r:embed="rId2" cstate="print"/>
          <a:srcRect l="7043" t="22271" r="8801" b="4336"/>
          <a:stretch/>
        </p:blipFill>
        <p:spPr bwMode="auto">
          <a:xfrm>
            <a:off x="251520" y="593124"/>
            <a:ext cx="8496944" cy="557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字方塊 1"/>
          <p:cNvSpPr txBox="1"/>
          <p:nvPr/>
        </p:nvSpPr>
        <p:spPr>
          <a:xfrm>
            <a:off x="2987824" y="1138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smtClean="0">
                <a:solidFill>
                  <a:srgbClr val="7030A0"/>
                </a:solidFill>
              </a:rPr>
              <a:t>ABC</a:t>
            </a:r>
            <a:r>
              <a:rPr lang="zh-TW" altLang="en-US" sz="4000" dirty="0" smtClean="0">
                <a:solidFill>
                  <a:srgbClr val="7030A0"/>
                </a:solidFill>
              </a:rPr>
              <a:t>角色功能</a:t>
            </a:r>
            <a:endParaRPr lang="zh-TW" altLang="en-US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433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建構社區整體照護服務體系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106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360" r="1026"/>
          <a:stretch>
            <a:fillRect/>
          </a:stretch>
        </p:blipFill>
        <p:spPr>
          <a:xfrm>
            <a:off x="107504" y="1052736"/>
            <a:ext cx="8856984" cy="52174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簡報母片-藍底倒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35" y="-336700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344488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TW" altLang="en-US" dirty="0"/>
              <a:t/>
            </a:r>
            <a:br>
              <a:rPr lang="zh-TW" altLang="en-US" dirty="0"/>
            </a:br>
            <a:endParaRPr lang="zh-TW" altLang="en-US" sz="2400" dirty="0">
              <a:latin typeface="Times New Roman" pitchFamily="18" charset="0"/>
            </a:endParaRPr>
          </a:p>
        </p:txBody>
      </p:sp>
      <p:sp>
        <p:nvSpPr>
          <p:cNvPr id="3076" name="Text Box 3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2051720" y="2564904"/>
            <a:ext cx="46371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長照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1.0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2.0</a:t>
            </a:r>
            <a:endParaRPr lang="zh-TW" altLang="en-US" sz="5400" dirty="0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23850" y="1625600"/>
            <a:ext cx="88201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>
                <a:latin typeface="Times New Roman" pitchFamily="18" charset="0"/>
              </a:rPr>
              <a:t> </a:t>
            </a:r>
            <a:endParaRPr lang="en-US" altLang="zh-TW" sz="1100" dirty="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en-US" altLang="zh-TW" sz="2400" dirty="0">
                <a:latin typeface="Times New Roman" pitchFamily="18" charset="0"/>
              </a:rPr>
              <a:t/>
            </a:r>
            <a:br>
              <a:rPr lang="en-US" altLang="zh-TW" sz="2400" dirty="0">
                <a:latin typeface="Times New Roman" pitchFamily="18" charset="0"/>
              </a:rPr>
            </a:br>
            <a:endParaRPr lang="en-US" altLang="zh-TW" sz="12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zh-TW" altLang="en-US" sz="2000" dirty="0">
              <a:latin typeface="Tahoma" pitchFamily="34" charset="0"/>
              <a:ea typeface="標楷體" pitchFamily="65" charset="-12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 </a:t>
            </a:r>
            <a:endParaRPr lang="zh-TW" altLang="en-US" sz="1200" dirty="0">
              <a:latin typeface="Times New Roman" pitchFamily="18" charset="0"/>
            </a:endParaRPr>
          </a:p>
          <a:p>
            <a:endParaRPr lang="zh-TW" altLang="en-US" sz="4000" b="1" dirty="0" smtClean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endParaRPr lang="en-US" altLang="zh-TW" sz="4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簡報母片-藍底倒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336700"/>
            <a:ext cx="9134475" cy="719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344488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TW" altLang="en-US" dirty="0"/>
              <a:t/>
            </a:r>
            <a:br>
              <a:rPr lang="zh-TW" altLang="en-US" dirty="0"/>
            </a:br>
            <a:endParaRPr lang="zh-TW" altLang="en-US" sz="2400" dirty="0">
              <a:latin typeface="Times New Roman" pitchFamily="18" charset="0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23850" y="1625600"/>
            <a:ext cx="88201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>
                <a:latin typeface="Times New Roman" pitchFamily="18" charset="0"/>
              </a:rPr>
              <a:t> </a:t>
            </a:r>
            <a:endParaRPr lang="en-US" altLang="zh-TW" sz="1100" dirty="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en-US" altLang="zh-TW" sz="2400" dirty="0">
                <a:latin typeface="Times New Roman" pitchFamily="18" charset="0"/>
              </a:rPr>
              <a:t/>
            </a:r>
            <a:br>
              <a:rPr lang="en-US" altLang="zh-TW" sz="2400" dirty="0">
                <a:latin typeface="Times New Roman" pitchFamily="18" charset="0"/>
              </a:rPr>
            </a:br>
            <a:endParaRPr lang="en-US" altLang="zh-TW" sz="12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zh-TW" altLang="en-US" sz="2000" dirty="0">
              <a:latin typeface="Tahoma" pitchFamily="34" charset="0"/>
              <a:ea typeface="標楷體" pitchFamily="65" charset="-12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 </a:t>
            </a:r>
            <a:endParaRPr lang="zh-TW" altLang="en-US" sz="1200" dirty="0">
              <a:latin typeface="Times New Roman" pitchFamily="18" charset="0"/>
            </a:endParaRPr>
          </a:p>
        </p:txBody>
      </p:sp>
      <p:pic>
        <p:nvPicPr>
          <p:cNvPr id="7170" name="Picture 2" descr="長照2.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7560840" cy="5877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25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簡報母片-藍底倒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336700"/>
            <a:ext cx="9134475" cy="719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344488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TW" altLang="en-US" dirty="0"/>
              <a:t/>
            </a:r>
            <a:br>
              <a:rPr lang="zh-TW" altLang="en-US" dirty="0"/>
            </a:br>
            <a:endParaRPr lang="zh-TW" altLang="en-US" sz="2400" dirty="0">
              <a:latin typeface="Times New Roman" pitchFamily="18" charset="0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23850" y="1625600"/>
            <a:ext cx="88201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>
                <a:latin typeface="Times New Roman" pitchFamily="18" charset="0"/>
              </a:rPr>
              <a:t> </a:t>
            </a:r>
            <a:endParaRPr lang="en-US" altLang="zh-TW" sz="1100" dirty="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en-US" altLang="zh-TW" sz="2400" dirty="0">
                <a:latin typeface="Times New Roman" pitchFamily="18" charset="0"/>
              </a:rPr>
              <a:t/>
            </a:r>
            <a:br>
              <a:rPr lang="en-US" altLang="zh-TW" sz="2400" dirty="0">
                <a:latin typeface="Times New Roman" pitchFamily="18" charset="0"/>
              </a:rPr>
            </a:br>
            <a:endParaRPr lang="en-US" altLang="zh-TW" sz="12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zh-TW" altLang="en-US" sz="2000" dirty="0">
              <a:latin typeface="Tahoma" pitchFamily="34" charset="0"/>
              <a:ea typeface="標楷體" pitchFamily="65" charset="-12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 </a:t>
            </a:r>
            <a:endParaRPr lang="zh-TW" altLang="en-US" sz="1200" dirty="0">
              <a:latin typeface="Times New Roman" pitchFamily="18" charset="0"/>
            </a:endParaRPr>
          </a:p>
        </p:txBody>
      </p:sp>
      <p:sp>
        <p:nvSpPr>
          <p:cNvPr id="5" name="標題 1">
            <a:hlinkClick r:id="rId3" action="ppaction://hlinkfile"/>
          </p:cNvPr>
          <p:cNvSpPr txBox="1">
            <a:spLocks/>
          </p:cNvSpPr>
          <p:nvPr/>
        </p:nvSpPr>
        <p:spPr>
          <a:xfrm>
            <a:off x="683568" y="980728"/>
            <a:ext cx="8229600" cy="16561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algn="ctr">
              <a:spcBef>
                <a:spcPct val="0"/>
              </a:spcBef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宜蘭縣</a:t>
            </a:r>
            <a:r>
              <a:rPr lang="en-US" altLang="zh-TW" sz="4400" b="1" dirty="0" smtClean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年度社區整體照顧服務體系服務單位一覽表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259632" y="39330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25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簡報母片-藍底倒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35" y="-336700"/>
            <a:ext cx="9134475" cy="719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344488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TW" altLang="en-US" dirty="0"/>
              <a:t/>
            </a:r>
            <a:br>
              <a:rPr lang="zh-TW" altLang="en-US" dirty="0"/>
            </a:br>
            <a:endParaRPr lang="zh-TW" altLang="en-US" sz="2400" dirty="0">
              <a:latin typeface="Times New Roman" pitchFamily="18" charset="0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23850" y="1625600"/>
            <a:ext cx="88201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>
                <a:latin typeface="Times New Roman" pitchFamily="18" charset="0"/>
              </a:rPr>
              <a:t> </a:t>
            </a:r>
            <a:endParaRPr lang="en-US" altLang="zh-TW" sz="1100" dirty="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en-US" altLang="zh-TW" sz="2400" dirty="0">
                <a:latin typeface="Times New Roman" pitchFamily="18" charset="0"/>
              </a:rPr>
              <a:t/>
            </a:r>
            <a:br>
              <a:rPr lang="en-US" altLang="zh-TW" sz="2400" dirty="0">
                <a:latin typeface="Times New Roman" pitchFamily="18" charset="0"/>
              </a:rPr>
            </a:br>
            <a:endParaRPr lang="en-US" altLang="zh-TW" sz="12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zh-TW" altLang="en-US" sz="2000" dirty="0">
              <a:latin typeface="Tahoma" pitchFamily="34" charset="0"/>
              <a:ea typeface="標楷體" pitchFamily="65" charset="-12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 </a:t>
            </a:r>
            <a:endParaRPr lang="zh-TW" altLang="en-US" sz="1200" dirty="0">
              <a:latin typeface="Times New Roman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11560" y="2636912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ABC</a:t>
            </a:r>
            <a:r>
              <a:rPr kumimoji="0" lang="zh-TW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辦理資格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5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106-8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106-28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9036496" cy="6381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106-29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08912" cy="61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簡報母片-藍底倒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35" y="-336700"/>
            <a:ext cx="9134475" cy="719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344488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TW" altLang="en-US" dirty="0"/>
              <a:t/>
            </a:r>
            <a:br>
              <a:rPr lang="zh-TW" altLang="en-US" dirty="0"/>
            </a:br>
            <a:endParaRPr lang="zh-TW" altLang="en-US" sz="2400" dirty="0">
              <a:latin typeface="Times New Roman" pitchFamily="18" charset="0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23850" y="1625600"/>
            <a:ext cx="88201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>
                <a:latin typeface="Times New Roman" pitchFamily="18" charset="0"/>
              </a:rPr>
              <a:t> </a:t>
            </a:r>
            <a:endParaRPr lang="en-US" altLang="zh-TW" sz="1100" dirty="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en-US" altLang="zh-TW" sz="2400" dirty="0">
                <a:latin typeface="Times New Roman" pitchFamily="18" charset="0"/>
              </a:rPr>
              <a:t/>
            </a:r>
            <a:br>
              <a:rPr lang="en-US" altLang="zh-TW" sz="2400" dirty="0">
                <a:latin typeface="Times New Roman" pitchFamily="18" charset="0"/>
              </a:rPr>
            </a:br>
            <a:endParaRPr lang="en-US" altLang="zh-TW" sz="12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zh-TW" altLang="en-US" sz="2000" dirty="0">
              <a:latin typeface="Tahoma" pitchFamily="34" charset="0"/>
              <a:ea typeface="標楷體" pitchFamily="65" charset="-12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 </a:t>
            </a:r>
            <a:endParaRPr lang="zh-TW" altLang="en-US" sz="1200" dirty="0">
              <a:latin typeface="Times New Roman" pitchFamily="18" charset="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323528" y="2492896"/>
            <a:ext cx="8229600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社區巡迴運作機制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5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106-32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496944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106-33-638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280920" cy="61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簡報母片-藍底倒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35" y="-336700"/>
            <a:ext cx="9134475" cy="719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344488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TW" altLang="en-US" dirty="0"/>
              <a:t/>
            </a:r>
            <a:br>
              <a:rPr lang="zh-TW" altLang="en-US" dirty="0"/>
            </a:br>
            <a:endParaRPr lang="zh-TW" altLang="en-US" sz="2400" dirty="0">
              <a:latin typeface="Times New Roman" pitchFamily="18" charset="0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23850" y="1625600"/>
            <a:ext cx="88201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>
                <a:latin typeface="Times New Roman" pitchFamily="18" charset="0"/>
              </a:rPr>
              <a:t> </a:t>
            </a:r>
            <a:endParaRPr lang="en-US" altLang="zh-TW" sz="1100" dirty="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en-US" altLang="zh-TW" sz="2400" dirty="0">
                <a:latin typeface="Times New Roman" pitchFamily="18" charset="0"/>
              </a:rPr>
              <a:t/>
            </a:r>
            <a:br>
              <a:rPr lang="en-US" altLang="zh-TW" sz="2400" dirty="0">
                <a:latin typeface="Times New Roman" pitchFamily="18" charset="0"/>
              </a:rPr>
            </a:br>
            <a:endParaRPr lang="en-US" altLang="zh-TW" sz="12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zh-TW" altLang="en-US" sz="2000" dirty="0">
              <a:latin typeface="Tahoma" pitchFamily="34" charset="0"/>
              <a:ea typeface="標楷體" pitchFamily="65" charset="-12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 </a:t>
            </a:r>
            <a:endParaRPr lang="zh-TW" altLang="en-US" sz="1200" dirty="0">
              <a:latin typeface="Times New Roman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67544" y="2564904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服務流程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5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48" y="0"/>
            <a:ext cx="9011264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20200319-5-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309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4002" t="5225" r="4471" b="16216"/>
          <a:stretch/>
        </p:blipFill>
        <p:spPr bwMode="auto">
          <a:xfrm>
            <a:off x="123568" y="0"/>
            <a:ext cx="902043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106-3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064896" cy="5976664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106-37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48" y="357166"/>
            <a:ext cx="8480331" cy="607223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簡報母片-藍底倒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35" y="-336700"/>
            <a:ext cx="9134475" cy="719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344488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TW" altLang="en-US" dirty="0"/>
              <a:t/>
            </a:r>
            <a:br>
              <a:rPr lang="zh-TW" altLang="en-US" dirty="0"/>
            </a:br>
            <a:endParaRPr lang="zh-TW" altLang="en-US" sz="2400" dirty="0">
              <a:latin typeface="Times New Roman" pitchFamily="18" charset="0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23850" y="1625600"/>
            <a:ext cx="88201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>
                <a:latin typeface="Times New Roman" pitchFamily="18" charset="0"/>
              </a:rPr>
              <a:t> </a:t>
            </a:r>
            <a:endParaRPr lang="en-US" altLang="zh-TW" sz="1100" dirty="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en-US" altLang="zh-TW" sz="2400" dirty="0">
                <a:latin typeface="Times New Roman" pitchFamily="18" charset="0"/>
              </a:rPr>
              <a:t/>
            </a:r>
            <a:br>
              <a:rPr lang="en-US" altLang="zh-TW" sz="2400" dirty="0">
                <a:latin typeface="Times New Roman" pitchFamily="18" charset="0"/>
              </a:rPr>
            </a:br>
            <a:endParaRPr lang="en-US" altLang="zh-TW" sz="12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zh-TW" altLang="en-US" sz="2000" dirty="0">
              <a:latin typeface="Tahoma" pitchFamily="34" charset="0"/>
              <a:ea typeface="標楷體" pitchFamily="65" charset="-12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 </a:t>
            </a:r>
            <a:endParaRPr lang="zh-TW" altLang="en-US" sz="1200" dirty="0">
              <a:latin typeface="Times New Roman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39552" y="1340768"/>
          <a:ext cx="7992888" cy="4104456"/>
        </p:xfrm>
        <a:graphic>
          <a:graphicData uri="http://schemas.openxmlformats.org/drawingml/2006/table">
            <a:tbl>
              <a:tblPr/>
              <a:tblGrid>
                <a:gridCol w="7992888"/>
              </a:tblGrid>
              <a:tr h="4104456">
                <a:tc>
                  <a:txBody>
                    <a:bodyPr/>
                    <a:lstStyle/>
                    <a:p>
                      <a:pPr algn="l" fontAlgn="base">
                        <a:buFont typeface="Arial" pitchFamily="34" charset="0"/>
                        <a:buChar char="•"/>
                      </a:pPr>
                      <a:r>
                        <a:rPr lang="zh-TW" altLang="en-US" sz="2800" b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以</a:t>
                      </a:r>
                      <a:r>
                        <a:rPr lang="zh-TW" altLang="en-US" sz="2800" b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服務提供（實務給付）</a:t>
                      </a:r>
                      <a:r>
                        <a:rPr lang="zh-TW" altLang="en-US" sz="2800" b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為主。</a:t>
                      </a:r>
                      <a:endParaRPr lang="en-US" altLang="zh-TW" sz="2800" b="0" dirty="0" smtClean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l" fontAlgn="base">
                        <a:buFont typeface="Arial" pitchFamily="34" charset="0"/>
                        <a:buChar char="•"/>
                      </a:pPr>
                      <a:r>
                        <a:rPr lang="zh-TW" altLang="en-US" sz="2800" b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依民眾之失能程度及家庭經濟狀況，提供不同補助額度。</a:t>
                      </a:r>
                      <a:endParaRPr lang="en-US" altLang="zh-TW" sz="2800" b="0" dirty="0" smtClean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l" fontAlgn="base">
                        <a:buFontTx/>
                        <a:buNone/>
                      </a:pPr>
                      <a:r>
                        <a:rPr lang="zh-TW" altLang="en-US" sz="2800" b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   低收入者：</a:t>
                      </a:r>
                      <a:r>
                        <a:rPr lang="zh-TW" altLang="en-US" sz="2800" b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免部分負擔</a:t>
                      </a:r>
                      <a:endParaRPr lang="en-US" altLang="zh-TW" sz="2800" b="0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l" fontAlgn="base">
                        <a:buFontTx/>
                        <a:buNone/>
                      </a:pPr>
                      <a:r>
                        <a:rPr lang="zh-TW" altLang="en-US" sz="2800" b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   其他經濟狀況者</a:t>
                      </a:r>
                      <a:r>
                        <a:rPr lang="en-US" altLang="zh-TW" sz="2800" b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:</a:t>
                      </a:r>
                      <a:r>
                        <a:rPr lang="zh-TW" altLang="en-US" sz="2800" b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zh-TW" altLang="en-US" sz="2800" b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有不同額度之部分負擔</a:t>
                      </a:r>
                      <a:endParaRPr lang="en-US" altLang="zh-TW" sz="2800" b="0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l" fontAlgn="base">
                        <a:buFontTx/>
                        <a:buNone/>
                      </a:pPr>
                      <a:endParaRPr lang="en-US" altLang="zh-TW" sz="2800" b="0" dirty="0" smtClean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l" fontAlgn="base">
                        <a:buFont typeface="Arial" pitchFamily="34" charset="0"/>
                        <a:buChar char="•"/>
                      </a:pPr>
                      <a:r>
                        <a:rPr lang="zh-TW" altLang="en-US" sz="2800" b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超過</a:t>
                      </a:r>
                      <a:r>
                        <a:rPr lang="zh-TW" altLang="en-US" sz="2800" b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政府補助額度部份，由使用者全額自費負擔</a:t>
                      </a:r>
                      <a:r>
                        <a:rPr lang="zh-TW" altLang="en-US" sz="2800" b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en-US" altLang="zh-TW" sz="2800" b="0" dirty="0" smtClean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l" fontAlgn="base"/>
                      <a:endParaRPr lang="zh-TW" altLang="en-US" sz="2800" b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179331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000" b="0" i="0" u="none" strike="noStrike" cap="none" normalizeH="0" baseline="0" smtClean="0">
                <a:ln>
                  <a:noFill/>
                </a:ln>
                <a:solidFill>
                  <a:srgbClr val="3F3F3F"/>
                </a:solidFill>
                <a:effectLst/>
                <a:latin typeface="微軟正黑體" pitchFamily="34" charset="-120"/>
                <a:ea typeface="inherit"/>
              </a:rPr>
              <a:t/>
            </a:r>
            <a:br>
              <a:rPr kumimoji="1" lang="zh-TW" altLang="zh-TW" sz="1000" b="0" i="0" u="none" strike="noStrike" cap="none" normalizeH="0" baseline="0" smtClean="0">
                <a:ln>
                  <a:noFill/>
                </a:ln>
                <a:solidFill>
                  <a:srgbClr val="3F3F3F"/>
                </a:solidFill>
                <a:effectLst/>
                <a:latin typeface="微軟正黑體" pitchFamily="34" charset="-120"/>
                <a:ea typeface="inherit"/>
              </a:rPr>
            </a:b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1640" y="476672"/>
            <a:ext cx="4198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長照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2.0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補助原則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25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簡報母片-藍底倒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35" y="-336700"/>
            <a:ext cx="9134475" cy="719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344488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TW" altLang="en-US" dirty="0"/>
              <a:t/>
            </a:r>
            <a:br>
              <a:rPr lang="zh-TW" altLang="en-US" dirty="0"/>
            </a:br>
            <a:endParaRPr lang="zh-TW" altLang="en-US" sz="2400" dirty="0">
              <a:latin typeface="Times New Roman" pitchFamily="18" charset="0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23850" y="1625600"/>
            <a:ext cx="88201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>
                <a:latin typeface="Times New Roman" pitchFamily="18" charset="0"/>
              </a:rPr>
              <a:t> </a:t>
            </a:r>
            <a:endParaRPr lang="en-US" altLang="zh-TW" sz="1100" dirty="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en-US" altLang="zh-TW" sz="2400" dirty="0">
                <a:latin typeface="Times New Roman" pitchFamily="18" charset="0"/>
              </a:rPr>
              <a:t/>
            </a:r>
            <a:br>
              <a:rPr lang="en-US" altLang="zh-TW" sz="2400" dirty="0">
                <a:latin typeface="Times New Roman" pitchFamily="18" charset="0"/>
              </a:rPr>
            </a:br>
            <a:endParaRPr lang="en-US" altLang="zh-TW" sz="12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zh-TW" altLang="en-US" sz="2000" dirty="0">
              <a:latin typeface="Tahoma" pitchFamily="34" charset="0"/>
              <a:ea typeface="標楷體" pitchFamily="65" charset="-12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 </a:t>
            </a:r>
            <a:endParaRPr lang="zh-TW" altLang="en-US" sz="1200" dirty="0">
              <a:latin typeface="Times New Roman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83568" y="1772816"/>
          <a:ext cx="7560840" cy="2880320"/>
        </p:xfrm>
        <a:graphic>
          <a:graphicData uri="http://schemas.openxmlformats.org/drawingml/2006/table">
            <a:tbl>
              <a:tblPr/>
              <a:tblGrid>
                <a:gridCol w="1890210"/>
                <a:gridCol w="1890210"/>
                <a:gridCol w="1890210"/>
                <a:gridCol w="1890210"/>
              </a:tblGrid>
              <a:tr h="1440160">
                <a:tc>
                  <a:txBody>
                    <a:bodyPr/>
                    <a:lstStyle/>
                    <a:p>
                      <a:pPr algn="l" fontAlgn="ctr"/>
                      <a:endParaRPr lang="zh-TW" altLang="en-US" b="0" dirty="0">
                        <a:latin typeface="inheri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b="0" dirty="0">
                        <a:latin typeface="inheri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b="0">
                        <a:latin typeface="inheri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b="0">
                        <a:latin typeface="inheri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l" fontAlgn="ctr"/>
                      <a:endParaRPr lang="zh-TW" altLang="en-US" b="0" dirty="0">
                        <a:latin typeface="inheri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b="0" dirty="0">
                        <a:latin typeface="inheri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b="0" dirty="0">
                        <a:latin typeface="inheri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b="0" dirty="0">
                        <a:latin typeface="inheri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179331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000" b="0" i="0" u="none" strike="noStrike" cap="none" normalizeH="0" baseline="0" smtClean="0">
                <a:ln>
                  <a:noFill/>
                </a:ln>
                <a:solidFill>
                  <a:srgbClr val="3F3F3F"/>
                </a:solidFill>
                <a:effectLst/>
                <a:latin typeface="微軟正黑體" pitchFamily="34" charset="-120"/>
                <a:ea typeface="inherit"/>
              </a:rPr>
              <a:t/>
            </a:r>
            <a:br>
              <a:rPr kumimoji="1" lang="zh-TW" altLang="zh-TW" sz="1000" b="0" i="0" u="none" strike="noStrike" cap="none" normalizeH="0" baseline="0" smtClean="0">
                <a:ln>
                  <a:noFill/>
                </a:ln>
                <a:solidFill>
                  <a:srgbClr val="3F3F3F"/>
                </a:solidFill>
                <a:effectLst/>
                <a:latin typeface="微軟正黑體" pitchFamily="34" charset="-120"/>
                <a:ea typeface="inherit"/>
              </a:rPr>
            </a:b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83568" y="2060848"/>
          <a:ext cx="8136904" cy="2952328"/>
        </p:xfrm>
        <a:graphic>
          <a:graphicData uri="http://schemas.openxmlformats.org/drawingml/2006/table">
            <a:tbl>
              <a:tblPr/>
              <a:tblGrid>
                <a:gridCol w="1564851"/>
                <a:gridCol w="2388456"/>
                <a:gridCol w="2390841"/>
                <a:gridCol w="1792756"/>
              </a:tblGrid>
              <a:tr h="73808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dirty="0">
                          <a:latin typeface="標楷體" pitchFamily="65" charset="-120"/>
                          <a:ea typeface="標楷體" pitchFamily="65" charset="-120"/>
                        </a:rPr>
                        <a:t>補助標準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dirty="0">
                          <a:latin typeface="標楷體" pitchFamily="65" charset="-120"/>
                          <a:ea typeface="標楷體" pitchFamily="65" charset="-120"/>
                        </a:rPr>
                        <a:t> 一般戶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dirty="0">
                          <a:latin typeface="標楷體" pitchFamily="65" charset="-120"/>
                          <a:ea typeface="標楷體" pitchFamily="65" charset="-120"/>
                        </a:rPr>
                        <a:t> 長照中低收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dirty="0">
                          <a:latin typeface="標楷體" pitchFamily="65" charset="-120"/>
                          <a:ea typeface="標楷體" pitchFamily="65" charset="-120"/>
                        </a:rPr>
                        <a:t> 長照低收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1424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dirty="0">
                          <a:latin typeface="標楷體" pitchFamily="65" charset="-120"/>
                          <a:ea typeface="標楷體" pitchFamily="65" charset="-120"/>
                        </a:rPr>
                        <a:t>服務費用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dirty="0">
                          <a:latin typeface="標楷體" pitchFamily="65" charset="-120"/>
                          <a:ea typeface="標楷體" pitchFamily="65" charset="-120"/>
                        </a:rPr>
                        <a:t>政府補助</a:t>
                      </a:r>
                      <a:r>
                        <a:rPr lang="en-US" altLang="zh-TW" sz="2400" b="0" dirty="0">
                          <a:latin typeface="標楷體" pitchFamily="65" charset="-120"/>
                          <a:ea typeface="標楷體" pitchFamily="65" charset="-120"/>
                        </a:rPr>
                        <a:t>84</a:t>
                      </a:r>
                      <a:r>
                        <a:rPr lang="zh-TW" altLang="en-US" sz="2400" b="0" dirty="0">
                          <a:latin typeface="標楷體" pitchFamily="65" charset="-120"/>
                          <a:ea typeface="標楷體" pitchFamily="65" charset="-120"/>
                        </a:rPr>
                        <a:t>％</a:t>
                      </a:r>
                      <a:br>
                        <a:rPr lang="zh-TW" altLang="en-US" sz="2400" b="0" dirty="0"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zh-TW" altLang="en-US" sz="2400" b="0" dirty="0">
                          <a:latin typeface="標楷體" pitchFamily="65" charset="-120"/>
                          <a:ea typeface="標楷體" pitchFamily="65" charset="-120"/>
                        </a:rPr>
                        <a:t>民眾自付</a:t>
                      </a:r>
                      <a:r>
                        <a:rPr lang="en-US" altLang="zh-TW" sz="2400" b="0" dirty="0">
                          <a:latin typeface="標楷體" pitchFamily="65" charset="-120"/>
                          <a:ea typeface="標楷體" pitchFamily="65" charset="-120"/>
                        </a:rPr>
                        <a:t>16</a:t>
                      </a:r>
                      <a:r>
                        <a:rPr lang="zh-TW" altLang="en-US" sz="2400" b="0" dirty="0">
                          <a:latin typeface="標楷體" pitchFamily="65" charset="-120"/>
                          <a:ea typeface="標楷體" pitchFamily="65" charset="-120"/>
                        </a:rPr>
                        <a:t>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dirty="0">
                          <a:latin typeface="標楷體" pitchFamily="65" charset="-120"/>
                          <a:ea typeface="標楷體" pitchFamily="65" charset="-120"/>
                        </a:rPr>
                        <a:t>政府補助</a:t>
                      </a:r>
                      <a:r>
                        <a:rPr lang="en-US" altLang="zh-TW" sz="2400" b="0" dirty="0">
                          <a:latin typeface="標楷體" pitchFamily="65" charset="-120"/>
                          <a:ea typeface="標楷體" pitchFamily="65" charset="-120"/>
                        </a:rPr>
                        <a:t>95</a:t>
                      </a:r>
                      <a:r>
                        <a:rPr lang="zh-TW" altLang="en-US" sz="2400" b="0" dirty="0">
                          <a:latin typeface="標楷體" pitchFamily="65" charset="-120"/>
                          <a:ea typeface="標楷體" pitchFamily="65" charset="-120"/>
                        </a:rPr>
                        <a:t>％</a:t>
                      </a:r>
                      <a:br>
                        <a:rPr lang="zh-TW" altLang="en-US" sz="2400" b="0" dirty="0"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zh-TW" altLang="en-US" sz="2400" b="0" dirty="0">
                          <a:latin typeface="標楷體" pitchFamily="65" charset="-120"/>
                          <a:ea typeface="標楷體" pitchFamily="65" charset="-120"/>
                        </a:rPr>
                        <a:t>民眾自付</a:t>
                      </a:r>
                      <a:r>
                        <a:rPr lang="en-US" altLang="zh-TW" sz="2400" b="0" dirty="0"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altLang="en-US" sz="2400" b="0" dirty="0">
                          <a:latin typeface="標楷體" pitchFamily="65" charset="-120"/>
                          <a:ea typeface="標楷體" pitchFamily="65" charset="-120"/>
                        </a:rPr>
                        <a:t>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dirty="0">
                          <a:latin typeface="標楷體" pitchFamily="65" charset="-120"/>
                          <a:ea typeface="標楷體" pitchFamily="65" charset="-120"/>
                        </a:rPr>
                        <a:t>政府全額補助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187624" y="404664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長照</a:t>
            </a:r>
            <a:r>
              <a:rPr lang="en-US" altLang="zh-TW" sz="4400" b="1" dirty="0" smtClean="0">
                <a:latin typeface="標楷體" pitchFamily="65" charset="-120"/>
                <a:ea typeface="標楷體" pitchFamily="65" charset="-120"/>
              </a:rPr>
              <a:t>2.0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 補助原則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25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簡報母片-藍底倒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336700"/>
            <a:ext cx="9134475" cy="719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344488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TW" altLang="en-US" dirty="0"/>
              <a:t/>
            </a:r>
            <a:br>
              <a:rPr lang="zh-TW" altLang="en-US" dirty="0"/>
            </a:br>
            <a:endParaRPr lang="zh-TW" altLang="en-US" sz="2400" dirty="0">
              <a:latin typeface="Times New Roman" pitchFamily="18" charset="0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0" y="1484784"/>
            <a:ext cx="88201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>
                <a:latin typeface="Times New Roman" pitchFamily="18" charset="0"/>
              </a:rPr>
              <a:t> </a:t>
            </a:r>
            <a:endParaRPr lang="en-US" altLang="zh-TW" sz="1100" dirty="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en-US" altLang="zh-TW" sz="2400" dirty="0">
                <a:latin typeface="Times New Roman" pitchFamily="18" charset="0"/>
              </a:rPr>
              <a:t/>
            </a:r>
            <a:br>
              <a:rPr lang="en-US" altLang="zh-TW" sz="2400" dirty="0">
                <a:latin typeface="Times New Roman" pitchFamily="18" charset="0"/>
              </a:rPr>
            </a:br>
            <a:endParaRPr lang="en-US" altLang="zh-TW" sz="12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zh-TW" altLang="en-US" sz="2000" dirty="0">
              <a:latin typeface="Tahoma" pitchFamily="34" charset="0"/>
              <a:ea typeface="標楷體" pitchFamily="65" charset="-12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 </a:t>
            </a:r>
            <a:endParaRPr lang="zh-TW" altLang="en-US" sz="1200" dirty="0">
              <a:latin typeface="Times New Roman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11560" y="908720"/>
          <a:ext cx="8928992" cy="4608512"/>
        </p:xfrm>
        <a:graphic>
          <a:graphicData uri="http://schemas.openxmlformats.org/drawingml/2006/table">
            <a:tbl>
              <a:tblPr/>
              <a:tblGrid>
                <a:gridCol w="8336917"/>
                <a:gridCol w="216704"/>
                <a:gridCol w="178384"/>
                <a:gridCol w="196987"/>
              </a:tblGrid>
              <a:tr h="737371">
                <a:tc>
                  <a:txBody>
                    <a:bodyPr/>
                    <a:lstStyle/>
                    <a:p>
                      <a:pPr algn="l" fontAlgn="ctr"/>
                      <a:endParaRPr lang="zh-TW" altLang="en-US" b="0" dirty="0">
                        <a:latin typeface="inheri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b="0" dirty="0">
                        <a:latin typeface="inheri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b="0">
                        <a:latin typeface="inheri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b="0">
                        <a:latin typeface="inheri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1141">
                <a:tc>
                  <a:txBody>
                    <a:bodyPr/>
                    <a:lstStyle/>
                    <a:p>
                      <a:pPr fontAlgn="base"/>
                      <a:r>
                        <a:rPr lang="zh-TW" altLang="en-US" sz="3600" b="0" i="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第</a:t>
                      </a:r>
                      <a:r>
                        <a:rPr lang="en-US" altLang="zh-TW" sz="3600" b="0" i="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</a:t>
                      </a:r>
                      <a:r>
                        <a:rPr lang="zh-TW" altLang="en-US" sz="3600" b="0" i="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包錢：居家照顧、日間照顧、家庭托</a:t>
                      </a:r>
                      <a:endParaRPr lang="en-US" altLang="zh-TW" sz="3600" b="0" i="0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fontAlgn="base"/>
                      <a:r>
                        <a:rPr lang="zh-TW" altLang="en-US" sz="3600" b="0" i="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        及專業照顧。</a:t>
                      </a:r>
                    </a:p>
                    <a:p>
                      <a:pPr fontAlgn="base"/>
                      <a:r>
                        <a:rPr lang="zh-TW" altLang="en-US" sz="3600" b="0" i="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第</a:t>
                      </a:r>
                      <a:r>
                        <a:rPr lang="en-US" altLang="zh-TW" sz="3600" b="0" i="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</a:t>
                      </a:r>
                      <a:r>
                        <a:rPr lang="zh-TW" altLang="en-US" sz="3600" b="0" i="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包錢：交通接送。</a:t>
                      </a:r>
                    </a:p>
                    <a:p>
                      <a:pPr fontAlgn="base"/>
                      <a:r>
                        <a:rPr lang="zh-TW" altLang="en-US" sz="3600" b="0" i="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第</a:t>
                      </a:r>
                      <a:r>
                        <a:rPr lang="en-US" altLang="zh-TW" sz="3600" b="0" i="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</a:t>
                      </a:r>
                      <a:r>
                        <a:rPr lang="zh-TW" altLang="en-US" sz="3600" b="0" i="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包錢：輔具服務及居家無障礙環境改</a:t>
                      </a:r>
                      <a:endParaRPr lang="en-US" altLang="zh-TW" sz="3600" b="0" i="0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fontAlgn="base"/>
                      <a:r>
                        <a:rPr lang="zh-TW" altLang="en-US" sz="3600" b="0" i="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        善服務。</a:t>
                      </a:r>
                    </a:p>
                    <a:p>
                      <a:pPr fontAlgn="base"/>
                      <a:r>
                        <a:rPr lang="zh-TW" altLang="en-US" sz="3600" b="0" i="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第</a:t>
                      </a:r>
                      <a:r>
                        <a:rPr lang="en-US" altLang="zh-TW" sz="3600" b="0" i="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</a:t>
                      </a:r>
                      <a:r>
                        <a:rPr lang="zh-TW" altLang="en-US" sz="3600" b="0" i="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包錢：家庭照顧者支持性的喘息服務。</a:t>
                      </a:r>
                      <a:endParaRPr lang="zh-TW" altLang="en-US" sz="3600" b="0" i="0" kern="1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b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b="0" dirty="0">
                        <a:latin typeface="inheri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179331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000" b="0" i="0" u="none" strike="noStrike" cap="none" normalizeH="0" baseline="0" smtClean="0">
                <a:ln>
                  <a:noFill/>
                </a:ln>
                <a:solidFill>
                  <a:srgbClr val="3F3F3F"/>
                </a:solidFill>
                <a:effectLst/>
                <a:latin typeface="微軟正黑體" pitchFamily="34" charset="-120"/>
                <a:ea typeface="inherit"/>
              </a:rPr>
              <a:t/>
            </a:r>
            <a:br>
              <a:rPr kumimoji="1" lang="zh-TW" altLang="zh-TW" sz="1000" b="0" i="0" u="none" strike="noStrike" cap="none" normalizeH="0" baseline="0" smtClean="0">
                <a:ln>
                  <a:noFill/>
                </a:ln>
                <a:solidFill>
                  <a:srgbClr val="3F3F3F"/>
                </a:solidFill>
                <a:effectLst/>
                <a:latin typeface="微軟正黑體" pitchFamily="34" charset="-120"/>
                <a:ea typeface="inherit"/>
              </a:rPr>
            </a:b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7624" y="404664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長照</a:t>
            </a:r>
            <a:r>
              <a:rPr lang="en-US" altLang="zh-TW" sz="4400" b="1" dirty="0" smtClean="0">
                <a:latin typeface="標楷體" pitchFamily="65" charset="-120"/>
                <a:ea typeface="標楷體" pitchFamily="65" charset="-120"/>
              </a:rPr>
              <a:t>2.0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400" b="1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包錢</a:t>
            </a:r>
            <a:r>
              <a:rPr lang="en-US" altLang="zh-TW" sz="4400" b="1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25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20200319-6-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20200319-7-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8046156" cy="5649491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20200319-8-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20200319-9-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20200319-10-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zh-TW" altLang="en-US" dirty="0" smtClean="0"/>
              <a:t>若家中有聘僱外籍看護工，則僅能申請第</a:t>
            </a:r>
            <a:r>
              <a:rPr lang="en-US" altLang="zh-TW" dirty="0" smtClean="0"/>
              <a:t>1</a:t>
            </a:r>
            <a:r>
              <a:rPr lang="zh-TW" altLang="en-US" dirty="0" smtClean="0"/>
              <a:t>包錢中的專業服務，且不論收入身分，部分負擔比率為</a:t>
            </a:r>
            <a:r>
              <a:rPr lang="en-US" altLang="zh-TW" dirty="0" smtClean="0"/>
              <a:t>70</a:t>
            </a:r>
            <a:r>
              <a:rPr lang="zh-TW" altLang="en-US" dirty="0" smtClean="0"/>
              <a:t>％。</a:t>
            </a:r>
            <a:br>
              <a:rPr lang="zh-TW" altLang="en-US" dirty="0" smtClean="0"/>
            </a:br>
            <a:r>
              <a:rPr lang="zh-TW" altLang="en-US" dirty="0" smtClean="0"/>
              <a:t>。此外，</a:t>
            </a:r>
          </a:p>
          <a:p>
            <a:r>
              <a:rPr lang="zh-TW" altLang="en-US" dirty="0" smtClean="0"/>
              <a:t>當外籍看護要休假返國，或是出現新舊外籍看護的銜接空窗，照護空窗期若滿一個月以上，家人則可申請喘息服務。</a:t>
            </a:r>
            <a:endParaRPr lang="zh-TW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20200319-11-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1368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3"/>
          <p:cNvSpPr txBox="1">
            <a:spLocks/>
          </p:cNvSpPr>
          <p:nvPr/>
        </p:nvSpPr>
        <p:spPr>
          <a:xfrm>
            <a:off x="-4370" y="0"/>
            <a:ext cx="9148370" cy="6858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8800" b="1" u="sng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85605" y="1021108"/>
            <a:ext cx="3068707" cy="872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一起努力吧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video-154322166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312050" y="389098"/>
            <a:ext cx="2641790" cy="6262020"/>
          </a:xfrm>
          <a:prstGeom prst="rect">
            <a:avLst/>
          </a:prstGeom>
          <a:solidFill>
            <a:srgbClr val="4F81BD"/>
          </a:solidFill>
          <a:ln>
            <a:noFill/>
          </a:ln>
          <a:effectLst>
            <a:innerShdw blurRad="469900">
              <a:srgbClr val="000000">
                <a:alpha val="86000"/>
              </a:srgbClr>
            </a:innerShdw>
          </a:effectLst>
          <a:scene3d>
            <a:camera prst="orthographicFront"/>
            <a:lightRig rig="soft" dir="t"/>
          </a:scene3d>
          <a:sp3d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7528" y="1921264"/>
            <a:ext cx="4381622" cy="4311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8DAD-7ACD-4F7A-8724-F00836F2B4E4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23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9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簡報母片-藍底倒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35" y="-336700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344488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TW" altLang="en-US" dirty="0"/>
              <a:t/>
            </a:r>
            <a:br>
              <a:rPr lang="zh-TW" altLang="en-US" dirty="0"/>
            </a:br>
            <a:endParaRPr lang="zh-TW" altLang="en-US" sz="2400" dirty="0">
              <a:latin typeface="Times New Roman" pitchFamily="18" charset="0"/>
            </a:endParaRPr>
          </a:p>
        </p:txBody>
      </p:sp>
      <p:sp>
        <p:nvSpPr>
          <p:cNvPr id="3076" name="Text Box 3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1066180" y="1871821"/>
            <a:ext cx="70567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8000" dirty="0" smtClean="0">
                <a:latin typeface="標楷體" pitchFamily="65" charset="-120"/>
                <a:ea typeface="標楷體" pitchFamily="65" charset="-120"/>
              </a:rPr>
              <a:t>謝謝聆聽！</a:t>
            </a:r>
            <a:endParaRPr lang="en-US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8000" dirty="0" smtClean="0">
                <a:latin typeface="標楷體" pitchFamily="65" charset="-120"/>
                <a:ea typeface="標楷體" pitchFamily="65" charset="-120"/>
              </a:rPr>
              <a:t>     敬請</a:t>
            </a:r>
            <a:r>
              <a:rPr lang="zh-TW" altLang="en-US" sz="8000" dirty="0" smtClean="0">
                <a:latin typeface="標楷體" pitchFamily="65" charset="-120"/>
                <a:ea typeface="標楷體" pitchFamily="65" charset="-120"/>
              </a:rPr>
              <a:t>指教！</a:t>
            </a:r>
            <a:endParaRPr lang="zh-TW" altLang="en-US" sz="8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23850" y="1625600"/>
            <a:ext cx="88201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>
                <a:latin typeface="Times New Roman" pitchFamily="18" charset="0"/>
              </a:rPr>
              <a:t> </a:t>
            </a:r>
            <a:endParaRPr lang="en-US" altLang="zh-TW" sz="1100" dirty="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en-US" altLang="zh-TW" sz="2400" dirty="0">
                <a:latin typeface="Times New Roman" pitchFamily="18" charset="0"/>
              </a:rPr>
              <a:t/>
            </a:r>
            <a:br>
              <a:rPr lang="en-US" altLang="zh-TW" sz="2400" dirty="0">
                <a:latin typeface="Times New Roman" pitchFamily="18" charset="0"/>
              </a:rPr>
            </a:br>
            <a:endParaRPr lang="en-US" altLang="zh-TW" sz="12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zh-TW" altLang="en-US" sz="2000" dirty="0">
              <a:latin typeface="Tahoma" pitchFamily="34" charset="0"/>
              <a:ea typeface="標楷體" pitchFamily="65" charset="-12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 </a:t>
            </a:r>
            <a:endParaRPr lang="zh-TW" altLang="en-US" sz="1200" dirty="0">
              <a:latin typeface="Times New Roman" pitchFamily="18" charset="0"/>
            </a:endParaRPr>
          </a:p>
          <a:p>
            <a:endParaRPr lang="zh-TW" altLang="en-US" sz="4000" b="1" dirty="0" smtClean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endParaRPr lang="en-US" altLang="zh-TW" sz="4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簡報母片-藍底倒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35" y="-336700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344488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TW" altLang="en-US" dirty="0"/>
              <a:t/>
            </a:r>
            <a:br>
              <a:rPr lang="zh-TW" altLang="en-US" dirty="0"/>
            </a:br>
            <a:endParaRPr lang="zh-TW" altLang="en-US" sz="2400" dirty="0">
              <a:latin typeface="Times New Roman" pitchFamily="18" charset="0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23850" y="1625600"/>
            <a:ext cx="88201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>
                <a:latin typeface="Times New Roman" pitchFamily="18" charset="0"/>
              </a:rPr>
              <a:t> </a:t>
            </a:r>
            <a:endParaRPr lang="en-US" altLang="zh-TW" sz="1100" dirty="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en-US" altLang="zh-TW" sz="2400" dirty="0">
                <a:latin typeface="Times New Roman" pitchFamily="18" charset="0"/>
              </a:rPr>
              <a:t/>
            </a:r>
            <a:br>
              <a:rPr lang="en-US" altLang="zh-TW" sz="2400" dirty="0">
                <a:latin typeface="Times New Roman" pitchFamily="18" charset="0"/>
              </a:rPr>
            </a:br>
            <a:endParaRPr lang="en-US" altLang="zh-TW" sz="12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zh-TW" altLang="en-US" sz="2000" dirty="0">
              <a:latin typeface="Tahoma" pitchFamily="34" charset="0"/>
              <a:ea typeface="標楷體" pitchFamily="65" charset="-12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 </a:t>
            </a:r>
            <a:endParaRPr lang="zh-TW" altLang="en-US" sz="1200" dirty="0">
              <a:latin typeface="Times New Roman" pitchFamily="18" charset="0"/>
            </a:endParaRPr>
          </a:p>
        </p:txBody>
      </p:sp>
      <p:pic>
        <p:nvPicPr>
          <p:cNvPr id="7" name="Picture 6" descr="簡報母片-藍底倒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2157872" y="709569"/>
            <a:ext cx="487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關於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照顧 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家的選擇</a:t>
            </a:r>
            <a:r>
              <a:rPr lang="en-US" altLang="zh-TW" sz="4000" b="1" dirty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1836792"/>
            <a:ext cx="7956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全國約有</a:t>
            </a:r>
            <a:r>
              <a:rPr lang="en-US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76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萬失能、失智老人及身心障者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輕中度約占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八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成，重度占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兩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成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其中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長期資源 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一成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外籍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看護工三成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家庭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照顧者六成</a:t>
            </a:r>
          </a:p>
        </p:txBody>
      </p:sp>
    </p:spTree>
    <p:extLst>
      <p:ext uri="{BB962C8B-B14F-4D97-AF65-F5344CB8AC3E}">
        <p14:creationId xmlns:p14="http://schemas.microsoft.com/office/powerpoint/2010/main" val="10026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簡報母片-藍底倒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35" y="17244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344488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TW" altLang="en-US" dirty="0"/>
              <a:t/>
            </a:r>
            <a:br>
              <a:rPr lang="zh-TW" altLang="en-US" dirty="0"/>
            </a:br>
            <a:endParaRPr lang="zh-TW" altLang="en-US" sz="2400" dirty="0">
              <a:latin typeface="Times New Roman" pitchFamily="18" charset="0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23850" y="1625600"/>
            <a:ext cx="88201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>
                <a:latin typeface="Times New Roman" pitchFamily="18" charset="0"/>
              </a:rPr>
              <a:t> </a:t>
            </a:r>
            <a:endParaRPr lang="en-US" altLang="zh-TW" sz="1100" dirty="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en-US" altLang="zh-TW" sz="2400" dirty="0">
                <a:latin typeface="Times New Roman" pitchFamily="18" charset="0"/>
              </a:rPr>
              <a:t/>
            </a:r>
            <a:br>
              <a:rPr lang="en-US" altLang="zh-TW" sz="2400" dirty="0">
                <a:latin typeface="Times New Roman" pitchFamily="18" charset="0"/>
              </a:rPr>
            </a:br>
            <a:endParaRPr lang="en-US" altLang="zh-TW" sz="12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zh-TW" altLang="en-US" sz="2000" dirty="0">
              <a:latin typeface="Tahoma" pitchFamily="34" charset="0"/>
              <a:ea typeface="標楷體" pitchFamily="65" charset="-12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 </a:t>
            </a:r>
            <a:endParaRPr lang="zh-TW" altLang="en-US" sz="1200" dirty="0">
              <a:latin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47664" y="692696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家庭照顧者現況</a:t>
            </a:r>
          </a:p>
        </p:txBody>
      </p:sp>
      <p:sp>
        <p:nvSpPr>
          <p:cNvPr id="3" name="矩形 2"/>
          <p:cNvSpPr/>
          <p:nvPr/>
        </p:nvSpPr>
        <p:spPr>
          <a:xfrm>
            <a:off x="539552" y="1700808"/>
            <a:ext cx="86044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平均照顧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9.9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每天平均照顧時期間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13.6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女性占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成交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配偶、女兒、媳婦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；男性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占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51-60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歲間最多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(32.9%)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41-50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(25.5%)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歲以上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24.2%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成「老老伴」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照顧者最感沮喪包括「失去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自己的生活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28.3%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」、「工作與照顧難以兼顧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(21.5%)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」、「經濟困難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(20.3%)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70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簡報母片-藍底倒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35" y="-336700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344488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TW" altLang="en-US" dirty="0"/>
              <a:t/>
            </a:r>
            <a:br>
              <a:rPr lang="zh-TW" altLang="en-US" dirty="0"/>
            </a:br>
            <a:endParaRPr lang="zh-TW" altLang="en-US" sz="2400" dirty="0">
              <a:latin typeface="Times New Roman" pitchFamily="18" charset="0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23850" y="1625600"/>
            <a:ext cx="88201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>
                <a:latin typeface="Times New Roman" pitchFamily="18" charset="0"/>
              </a:rPr>
              <a:t> </a:t>
            </a:r>
            <a:endParaRPr lang="en-US" altLang="zh-TW" sz="1100" dirty="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en-US" altLang="zh-TW" sz="2400" dirty="0">
                <a:latin typeface="Times New Roman" pitchFamily="18" charset="0"/>
              </a:rPr>
              <a:t/>
            </a:r>
            <a:br>
              <a:rPr lang="en-US" altLang="zh-TW" sz="2400" dirty="0">
                <a:latin typeface="Times New Roman" pitchFamily="18" charset="0"/>
              </a:rPr>
            </a:br>
            <a:endParaRPr lang="en-US" altLang="zh-TW" sz="12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zh-TW" altLang="en-US" sz="2000" dirty="0">
              <a:latin typeface="Tahoma" pitchFamily="34" charset="0"/>
              <a:ea typeface="標楷體" pitchFamily="65" charset="-12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 </a:t>
            </a:r>
            <a:endParaRPr lang="zh-TW" altLang="en-US" sz="1200" dirty="0">
              <a:latin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2" y="404664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長照財源</a:t>
            </a:r>
            <a: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菸稅、遺贈稅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584" y="1628800"/>
            <a:ext cx="748883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遺產與贈與稅去年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日正式上路，稅率由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10%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調增至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20%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，每包菸品也調漲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元，以增加長照基金。 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fontAlgn="base">
              <a:buFont typeface="Arial" pitchFamily="34" charset="0"/>
              <a:buChar char="•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遺贈稅及菸酒稅修法後，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項稅收的長照財源財源恐短缺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180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億元</a:t>
            </a:r>
          </a:p>
          <a:p>
            <a:pPr fontAlgn="base">
              <a:buFont typeface="Arial" pitchFamily="34" charset="0"/>
              <a:buChar char="•"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2446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538</Words>
  <Application>Microsoft Office PowerPoint</Application>
  <PresentationFormat>如螢幕大小 (4:3)</PresentationFormat>
  <Paragraphs>160</Paragraphs>
  <Slides>45</Slides>
  <Notes>0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46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服務對象</vt:lpstr>
      <vt:lpstr>PowerPoint 簡報</vt:lpstr>
      <vt:lpstr>PowerPoint 簡報</vt:lpstr>
      <vt:lpstr>PowerPoint 簡報</vt:lpstr>
      <vt:lpstr>PowerPoint 簡報</vt:lpstr>
      <vt:lpstr>PowerPoint 簡報</vt:lpstr>
      <vt:lpstr>建構社區整體照護服務體系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SONY</dc:creator>
  <cp:lastModifiedBy>hmisa</cp:lastModifiedBy>
  <cp:revision>79</cp:revision>
  <dcterms:created xsi:type="dcterms:W3CDTF">2018-11-21T06:06:37Z</dcterms:created>
  <dcterms:modified xsi:type="dcterms:W3CDTF">2018-12-04T09:54:58Z</dcterms:modified>
</cp:coreProperties>
</file>