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3"/>
  </p:notesMasterIdLst>
  <p:handoutMasterIdLst>
    <p:handoutMasterId r:id="rId34"/>
  </p:handoutMasterIdLst>
  <p:sldIdLst>
    <p:sldId id="256" r:id="rId2"/>
    <p:sldId id="259" r:id="rId3"/>
    <p:sldId id="257" r:id="rId4"/>
    <p:sldId id="258" r:id="rId5"/>
    <p:sldId id="266" r:id="rId6"/>
    <p:sldId id="267" r:id="rId7"/>
    <p:sldId id="268" r:id="rId8"/>
    <p:sldId id="269" r:id="rId9"/>
    <p:sldId id="270" r:id="rId10"/>
    <p:sldId id="271" r:id="rId11"/>
    <p:sldId id="272" r:id="rId12"/>
    <p:sldId id="273" r:id="rId13"/>
    <p:sldId id="274" r:id="rId14"/>
    <p:sldId id="275" r:id="rId15"/>
    <p:sldId id="291" r:id="rId16"/>
    <p:sldId id="276" r:id="rId17"/>
    <p:sldId id="278" r:id="rId18"/>
    <p:sldId id="279" r:id="rId19"/>
    <p:sldId id="280" r:id="rId20"/>
    <p:sldId id="281" r:id="rId21"/>
    <p:sldId id="284" r:id="rId22"/>
    <p:sldId id="282" r:id="rId23"/>
    <p:sldId id="285" r:id="rId24"/>
    <p:sldId id="283" r:id="rId25"/>
    <p:sldId id="286" r:id="rId26"/>
    <p:sldId id="287" r:id="rId27"/>
    <p:sldId id="289" r:id="rId28"/>
    <p:sldId id="288" r:id="rId29"/>
    <p:sldId id="290" r:id="rId30"/>
    <p:sldId id="261" r:id="rId31"/>
    <p:sldId id="265" r:id="rId32"/>
  </p:sldIdLst>
  <p:sldSz cx="18288000" cy="10287000"/>
  <p:notesSz cx="6858000" cy="9144000"/>
  <p:embeddedFontLst>
    <p:embeddedFont>
      <p:font typeface="微軟正黑體" panose="020B0604030504040204" pitchFamily="34" charset="-120"/>
      <p:regular r:id="rId35"/>
      <p:bold r:id="rId36"/>
    </p:embeddedFont>
    <p:embeddedFont>
      <p:font typeface="Montserrat" panose="02020500000000000000"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微軟正黑體" panose="020B0604030504040204" pitchFamily="34" charset="-120"/>
      <p:regular r:id="rId35"/>
      <p:bold r:id="rId36"/>
    </p:embeddedFont>
    <p:embeddedFont>
      <p:font typeface="Microsoft YaHei" panose="020B0503020204020204" pitchFamily="34" charset="-122"/>
      <p:regular r:id="rId45"/>
      <p:bold r:id="rId46"/>
    </p:embeddedFont>
    <p:embeddedFont>
      <p:font typeface="DM Sans Bold" panose="02020500000000000000" charset="0"/>
      <p:regular r:id="rId47"/>
      <p:bold r:id="rId48"/>
    </p:embeddedFont>
    <p:embeddedFont>
      <p:font typeface="宋体" panose="02010600030101010101" pitchFamily="2" charset="-122"/>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7A1"/>
    <a:srgbClr val="FFC50F"/>
    <a:srgbClr val="4F81BD"/>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72" autoAdjust="0"/>
    <p:restoredTop sz="94619" autoAdjust="0"/>
  </p:normalViewPr>
  <p:slideViewPr>
    <p:cSldViewPr>
      <p:cViewPr varScale="1">
        <p:scale>
          <a:sx n="71" d="100"/>
          <a:sy n="71" d="100"/>
        </p:scale>
        <p:origin x="4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0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C0DF61-8DDD-4AAE-936F-B0420960C057}" type="datetimeFigureOut">
              <a:rPr lang="zh-TW" altLang="en-US" smtClean="0"/>
              <a:t>2025/7/31</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EE5E10-8FEF-4B4D-9421-165B68A090F9}" type="slidenum">
              <a:rPr lang="zh-TW" altLang="en-US" smtClean="0"/>
              <a:t>‹#›</a:t>
            </a:fld>
            <a:endParaRPr lang="zh-TW" altLang="en-US"/>
          </a:p>
        </p:txBody>
      </p:sp>
    </p:spTree>
    <p:extLst>
      <p:ext uri="{BB962C8B-B14F-4D97-AF65-F5344CB8AC3E}">
        <p14:creationId xmlns:p14="http://schemas.microsoft.com/office/powerpoint/2010/main" val="1054670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A3748-87F7-6744-94E2-C136161F0D15}" type="datetimeFigureOut">
              <a:rPr kumimoji="1" lang="zh-TW" altLang="en-US" smtClean="0"/>
              <a:t>2025/7/31</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DE425-0F48-9F4E-B030-DFC1A71553F0}" type="slidenum">
              <a:rPr kumimoji="1" lang="zh-TW" altLang="en-US" smtClean="0"/>
              <a:t>‹#›</a:t>
            </a:fld>
            <a:endParaRPr kumimoji="1" lang="zh-TW" altLang="en-US"/>
          </a:p>
        </p:txBody>
      </p:sp>
    </p:spTree>
    <p:extLst>
      <p:ext uri="{BB962C8B-B14F-4D97-AF65-F5344CB8AC3E}">
        <p14:creationId xmlns:p14="http://schemas.microsoft.com/office/powerpoint/2010/main" val="34276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D8DE425-0F48-9F4E-B030-DFC1A71553F0}" type="slidenum">
              <a:rPr kumimoji="1" lang="zh-TW" altLang="en-US" smtClean="0"/>
              <a:t>2</a:t>
            </a:fld>
            <a:endParaRPr kumimoji="1" lang="zh-TW" altLang="en-US"/>
          </a:p>
        </p:txBody>
      </p:sp>
    </p:spTree>
    <p:extLst>
      <p:ext uri="{BB962C8B-B14F-4D97-AF65-F5344CB8AC3E}">
        <p14:creationId xmlns:p14="http://schemas.microsoft.com/office/powerpoint/2010/main" val="2582801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37AD8-9F77-258B-796B-0C60C3BD2EC8}"/>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A3B176D9-F02D-13DA-3E9E-505B28C6A3E7}"/>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B47F986-28DB-FDCF-4128-A07F898D86DD}"/>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033320B4-2463-1557-3F2B-C1934FB83FA1}"/>
              </a:ext>
            </a:extLst>
          </p:cNvPr>
          <p:cNvSpPr>
            <a:spLocks noGrp="1"/>
          </p:cNvSpPr>
          <p:nvPr>
            <p:ph type="sldNum" sz="quarter" idx="5"/>
          </p:nvPr>
        </p:nvSpPr>
        <p:spPr/>
        <p:txBody>
          <a:bodyPr/>
          <a:lstStyle/>
          <a:p>
            <a:fld id="{7D8DE425-0F48-9F4E-B030-DFC1A71553F0}" type="slidenum">
              <a:rPr kumimoji="1" lang="zh-TW" altLang="en-US" smtClean="0"/>
              <a:t>16</a:t>
            </a:fld>
            <a:endParaRPr kumimoji="1" lang="zh-TW" altLang="en-US"/>
          </a:p>
        </p:txBody>
      </p:sp>
    </p:spTree>
    <p:extLst>
      <p:ext uri="{BB962C8B-B14F-4D97-AF65-F5344CB8AC3E}">
        <p14:creationId xmlns:p14="http://schemas.microsoft.com/office/powerpoint/2010/main" val="2247964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5A525-97CC-0786-97D3-FBDA48E158F8}"/>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9706A88-A1FB-30DB-3E7B-1A479E217D72}"/>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F5A0B21-AE2B-EF0E-2E74-AB8888327B1C}"/>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BD701D22-D7FA-0831-9D4B-057A98497975}"/>
              </a:ext>
            </a:extLst>
          </p:cNvPr>
          <p:cNvSpPr>
            <a:spLocks noGrp="1"/>
          </p:cNvSpPr>
          <p:nvPr>
            <p:ph type="sldNum" sz="quarter" idx="5"/>
          </p:nvPr>
        </p:nvSpPr>
        <p:spPr/>
        <p:txBody>
          <a:bodyPr/>
          <a:lstStyle/>
          <a:p>
            <a:fld id="{7D8DE425-0F48-9F4E-B030-DFC1A71553F0}" type="slidenum">
              <a:rPr kumimoji="1" lang="zh-TW" altLang="en-US" smtClean="0"/>
              <a:t>17</a:t>
            </a:fld>
            <a:endParaRPr kumimoji="1" lang="zh-TW" altLang="en-US"/>
          </a:p>
        </p:txBody>
      </p:sp>
    </p:spTree>
    <p:extLst>
      <p:ext uri="{BB962C8B-B14F-4D97-AF65-F5344CB8AC3E}">
        <p14:creationId xmlns:p14="http://schemas.microsoft.com/office/powerpoint/2010/main" val="113293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648D9-3825-24B9-7AFC-22895A9308C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9EA1AC8-F63A-6114-1254-489B57421B8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3A97FDB-E19D-0D98-9F39-007B95646AA1}"/>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3C92B303-3552-BD03-68F2-708BA0866689}"/>
              </a:ext>
            </a:extLst>
          </p:cNvPr>
          <p:cNvSpPr>
            <a:spLocks noGrp="1"/>
          </p:cNvSpPr>
          <p:nvPr>
            <p:ph type="sldNum" sz="quarter" idx="5"/>
          </p:nvPr>
        </p:nvSpPr>
        <p:spPr/>
        <p:txBody>
          <a:bodyPr/>
          <a:lstStyle/>
          <a:p>
            <a:fld id="{7D8DE425-0F48-9F4E-B030-DFC1A71553F0}" type="slidenum">
              <a:rPr kumimoji="1" lang="zh-TW" altLang="en-US" smtClean="0"/>
              <a:t>18</a:t>
            </a:fld>
            <a:endParaRPr kumimoji="1" lang="zh-TW" altLang="en-US"/>
          </a:p>
        </p:txBody>
      </p:sp>
    </p:spTree>
    <p:extLst>
      <p:ext uri="{BB962C8B-B14F-4D97-AF65-F5344CB8AC3E}">
        <p14:creationId xmlns:p14="http://schemas.microsoft.com/office/powerpoint/2010/main" val="676280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B47A2-31AE-DF0D-A3E5-F0A648E71770}"/>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1A2A4469-69AD-B258-9ADC-A2B414801519}"/>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87184BBA-9394-67A0-3B61-A39CCAA2A8C6}"/>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47E1959E-63C9-2E38-AAC5-61FAA6EF64AD}"/>
              </a:ext>
            </a:extLst>
          </p:cNvPr>
          <p:cNvSpPr>
            <a:spLocks noGrp="1"/>
          </p:cNvSpPr>
          <p:nvPr>
            <p:ph type="sldNum" sz="quarter" idx="5"/>
          </p:nvPr>
        </p:nvSpPr>
        <p:spPr/>
        <p:txBody>
          <a:bodyPr/>
          <a:lstStyle/>
          <a:p>
            <a:fld id="{7D8DE425-0F48-9F4E-B030-DFC1A71553F0}" type="slidenum">
              <a:rPr kumimoji="1" lang="zh-TW" altLang="en-US" smtClean="0"/>
              <a:t>19</a:t>
            </a:fld>
            <a:endParaRPr kumimoji="1" lang="zh-TW" altLang="en-US"/>
          </a:p>
        </p:txBody>
      </p:sp>
    </p:spTree>
    <p:extLst>
      <p:ext uri="{BB962C8B-B14F-4D97-AF65-F5344CB8AC3E}">
        <p14:creationId xmlns:p14="http://schemas.microsoft.com/office/powerpoint/2010/main" val="1102631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3C3B6-520B-0675-CE15-8765DFDE9427}"/>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5722A53-1758-E7E6-AD94-E725FAA71698}"/>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15E9FF2-D275-743F-96C6-7F6700B743BB}"/>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75116BAC-A575-EFFA-1563-988C15D3AC6F}"/>
              </a:ext>
            </a:extLst>
          </p:cNvPr>
          <p:cNvSpPr>
            <a:spLocks noGrp="1"/>
          </p:cNvSpPr>
          <p:nvPr>
            <p:ph type="sldNum" sz="quarter" idx="5"/>
          </p:nvPr>
        </p:nvSpPr>
        <p:spPr/>
        <p:txBody>
          <a:bodyPr/>
          <a:lstStyle/>
          <a:p>
            <a:fld id="{7D8DE425-0F48-9F4E-B030-DFC1A71553F0}" type="slidenum">
              <a:rPr kumimoji="1" lang="zh-TW" altLang="en-US" smtClean="0"/>
              <a:t>20</a:t>
            </a:fld>
            <a:endParaRPr kumimoji="1" lang="zh-TW" altLang="en-US"/>
          </a:p>
        </p:txBody>
      </p:sp>
    </p:spTree>
    <p:extLst>
      <p:ext uri="{BB962C8B-B14F-4D97-AF65-F5344CB8AC3E}">
        <p14:creationId xmlns:p14="http://schemas.microsoft.com/office/powerpoint/2010/main" val="361135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98013-3014-B060-9E25-A69CCF02709E}"/>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AFD7027-11E6-C6C9-AD86-C2BCD5CD772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8A3971C-49BC-29C9-7FFF-F655D98A8605}"/>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DF807A10-E756-B02C-D506-2C40C78EF435}"/>
              </a:ext>
            </a:extLst>
          </p:cNvPr>
          <p:cNvSpPr>
            <a:spLocks noGrp="1"/>
          </p:cNvSpPr>
          <p:nvPr>
            <p:ph type="sldNum" sz="quarter" idx="5"/>
          </p:nvPr>
        </p:nvSpPr>
        <p:spPr/>
        <p:txBody>
          <a:bodyPr/>
          <a:lstStyle/>
          <a:p>
            <a:fld id="{7D8DE425-0F48-9F4E-B030-DFC1A71553F0}" type="slidenum">
              <a:rPr kumimoji="1" lang="zh-TW" altLang="en-US" smtClean="0"/>
              <a:t>21</a:t>
            </a:fld>
            <a:endParaRPr kumimoji="1" lang="zh-TW" altLang="en-US"/>
          </a:p>
        </p:txBody>
      </p:sp>
    </p:spTree>
    <p:extLst>
      <p:ext uri="{BB962C8B-B14F-4D97-AF65-F5344CB8AC3E}">
        <p14:creationId xmlns:p14="http://schemas.microsoft.com/office/powerpoint/2010/main" val="197287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0AC4B-EC05-BC6C-4394-FF5CB143552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8301DF18-759C-B0A8-6C9E-60443AF56C4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5DB55BD-BEBB-0E72-14AC-3D1F487A3C12}"/>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D6AFA116-7FE8-4789-0A51-6AB9E90B9B2E}"/>
              </a:ext>
            </a:extLst>
          </p:cNvPr>
          <p:cNvSpPr>
            <a:spLocks noGrp="1"/>
          </p:cNvSpPr>
          <p:nvPr>
            <p:ph type="sldNum" sz="quarter" idx="5"/>
          </p:nvPr>
        </p:nvSpPr>
        <p:spPr/>
        <p:txBody>
          <a:bodyPr/>
          <a:lstStyle/>
          <a:p>
            <a:fld id="{7D8DE425-0F48-9F4E-B030-DFC1A71553F0}" type="slidenum">
              <a:rPr kumimoji="1" lang="zh-TW" altLang="en-US" smtClean="0"/>
              <a:t>22</a:t>
            </a:fld>
            <a:endParaRPr kumimoji="1" lang="zh-TW" altLang="en-US"/>
          </a:p>
        </p:txBody>
      </p:sp>
    </p:spTree>
    <p:extLst>
      <p:ext uri="{BB962C8B-B14F-4D97-AF65-F5344CB8AC3E}">
        <p14:creationId xmlns:p14="http://schemas.microsoft.com/office/powerpoint/2010/main" val="2453730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8FBFF-C13D-75AB-38CC-F9B4A547257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65FE15DA-4093-ADB0-574F-8BFF0CF2B52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427878B-0EF8-ACC5-8589-0A05165A95BB}"/>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9D7C3243-3D83-2531-105D-3782D009B98E}"/>
              </a:ext>
            </a:extLst>
          </p:cNvPr>
          <p:cNvSpPr>
            <a:spLocks noGrp="1"/>
          </p:cNvSpPr>
          <p:nvPr>
            <p:ph type="sldNum" sz="quarter" idx="5"/>
          </p:nvPr>
        </p:nvSpPr>
        <p:spPr/>
        <p:txBody>
          <a:bodyPr/>
          <a:lstStyle/>
          <a:p>
            <a:fld id="{7D8DE425-0F48-9F4E-B030-DFC1A71553F0}" type="slidenum">
              <a:rPr kumimoji="1" lang="zh-TW" altLang="en-US" smtClean="0"/>
              <a:t>23</a:t>
            </a:fld>
            <a:endParaRPr kumimoji="1" lang="zh-TW" altLang="en-US"/>
          </a:p>
        </p:txBody>
      </p:sp>
    </p:spTree>
    <p:extLst>
      <p:ext uri="{BB962C8B-B14F-4D97-AF65-F5344CB8AC3E}">
        <p14:creationId xmlns:p14="http://schemas.microsoft.com/office/powerpoint/2010/main" val="2642570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1C4B8-4A45-7B9A-3DF2-250E984FF9D4}"/>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37036FA-0A16-D62E-C651-36AF84A763C9}"/>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3184D2A-9C38-D514-2AC7-B54A6721736D}"/>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2A95C5C5-709F-3A6D-6A9F-A1195F7F739A}"/>
              </a:ext>
            </a:extLst>
          </p:cNvPr>
          <p:cNvSpPr>
            <a:spLocks noGrp="1"/>
          </p:cNvSpPr>
          <p:nvPr>
            <p:ph type="sldNum" sz="quarter" idx="5"/>
          </p:nvPr>
        </p:nvSpPr>
        <p:spPr/>
        <p:txBody>
          <a:bodyPr/>
          <a:lstStyle/>
          <a:p>
            <a:fld id="{7D8DE425-0F48-9F4E-B030-DFC1A71553F0}" type="slidenum">
              <a:rPr kumimoji="1" lang="zh-TW" altLang="en-US" smtClean="0"/>
              <a:t>24</a:t>
            </a:fld>
            <a:endParaRPr kumimoji="1" lang="zh-TW" altLang="en-US"/>
          </a:p>
        </p:txBody>
      </p:sp>
    </p:spTree>
    <p:extLst>
      <p:ext uri="{BB962C8B-B14F-4D97-AF65-F5344CB8AC3E}">
        <p14:creationId xmlns:p14="http://schemas.microsoft.com/office/powerpoint/2010/main" val="39837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2C7C2-1EB1-81AA-4B31-1F09FB95B41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859AAA0-06C7-2D50-7E5B-8A23073044AE}"/>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63D1618-80FB-3F24-07F6-3ED7462708A8}"/>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3E2C8099-4285-5CF9-67A0-B5B1933A1B07}"/>
              </a:ext>
            </a:extLst>
          </p:cNvPr>
          <p:cNvSpPr>
            <a:spLocks noGrp="1"/>
          </p:cNvSpPr>
          <p:nvPr>
            <p:ph type="sldNum" sz="quarter" idx="5"/>
          </p:nvPr>
        </p:nvSpPr>
        <p:spPr/>
        <p:txBody>
          <a:bodyPr/>
          <a:lstStyle/>
          <a:p>
            <a:fld id="{7D8DE425-0F48-9F4E-B030-DFC1A71553F0}" type="slidenum">
              <a:rPr kumimoji="1" lang="zh-TW" altLang="en-US" smtClean="0"/>
              <a:t>25</a:t>
            </a:fld>
            <a:endParaRPr kumimoji="1" lang="zh-TW" altLang="en-US"/>
          </a:p>
        </p:txBody>
      </p:sp>
    </p:spTree>
    <p:extLst>
      <p:ext uri="{BB962C8B-B14F-4D97-AF65-F5344CB8AC3E}">
        <p14:creationId xmlns:p14="http://schemas.microsoft.com/office/powerpoint/2010/main" val="64182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7D8DE425-0F48-9F4E-B030-DFC1A71553F0}" type="slidenum">
              <a:rPr kumimoji="1" lang="zh-TW" altLang="en-US" smtClean="0"/>
              <a:t>8</a:t>
            </a:fld>
            <a:endParaRPr kumimoji="1" lang="zh-TW" altLang="en-US"/>
          </a:p>
        </p:txBody>
      </p:sp>
    </p:spTree>
    <p:extLst>
      <p:ext uri="{BB962C8B-B14F-4D97-AF65-F5344CB8AC3E}">
        <p14:creationId xmlns:p14="http://schemas.microsoft.com/office/powerpoint/2010/main" val="1456038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2C7C2-1EB1-81AA-4B31-1F09FB95B41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859AAA0-06C7-2D50-7E5B-8A23073044AE}"/>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63D1618-80FB-3F24-07F6-3ED7462708A8}"/>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3E2C8099-4285-5CF9-67A0-B5B1933A1B07}"/>
              </a:ext>
            </a:extLst>
          </p:cNvPr>
          <p:cNvSpPr>
            <a:spLocks noGrp="1"/>
          </p:cNvSpPr>
          <p:nvPr>
            <p:ph type="sldNum" sz="quarter" idx="5"/>
          </p:nvPr>
        </p:nvSpPr>
        <p:spPr/>
        <p:txBody>
          <a:bodyPr/>
          <a:lstStyle/>
          <a:p>
            <a:fld id="{7D8DE425-0F48-9F4E-B030-DFC1A71553F0}" type="slidenum">
              <a:rPr kumimoji="1" lang="zh-TW" altLang="en-US" smtClean="0"/>
              <a:t>26</a:t>
            </a:fld>
            <a:endParaRPr kumimoji="1" lang="zh-TW" altLang="en-US"/>
          </a:p>
        </p:txBody>
      </p:sp>
    </p:spTree>
    <p:extLst>
      <p:ext uri="{BB962C8B-B14F-4D97-AF65-F5344CB8AC3E}">
        <p14:creationId xmlns:p14="http://schemas.microsoft.com/office/powerpoint/2010/main" val="641827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2C7C2-1EB1-81AA-4B31-1F09FB95B41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859AAA0-06C7-2D50-7E5B-8A23073044AE}"/>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63D1618-80FB-3F24-07F6-3ED7462708A8}"/>
              </a:ext>
            </a:extLst>
          </p:cNvPr>
          <p:cNvSpPr>
            <a:spLocks noGrp="1"/>
          </p:cNvSpPr>
          <p:nvPr>
            <p:ph type="body" idx="1"/>
          </p:nvPr>
        </p:nvSpPr>
        <p:spPr/>
        <p:txBody>
          <a:bodyPr/>
          <a:lstStyle/>
          <a:p>
            <a:r>
              <a:rPr lang="en-US" altLang="zh-TW" sz="1200" dirty="0" smtClean="0">
                <a:solidFill>
                  <a:schemeClr val="tx1">
                    <a:lumMod val="50000"/>
                    <a:lumOff val="50000"/>
                  </a:schemeClr>
                </a:solidFill>
                <a:latin typeface="Microsoft JhengHei" panose="020B0604030504040204" pitchFamily="34" charset="-120"/>
                <a:ea typeface="Microsoft JhengHei" panose="020B0604030504040204" pitchFamily="34" charset="-120"/>
              </a:rPr>
              <a:t>Due to increased energy needs, reduced intake, and inflammation</a:t>
            </a:r>
          </a:p>
          <a:p>
            <a:r>
              <a:rPr lang="en-US" altLang="zh-TW" sz="1200" b="1" dirty="0" smtClean="0">
                <a:solidFill>
                  <a:srgbClr val="C00000"/>
                </a:solidFill>
                <a:latin typeface="微軟正黑體" panose="020B0604030504040204" pitchFamily="34" charset="-120"/>
                <a:ea typeface="微軟正黑體" panose="020B0604030504040204" pitchFamily="34" charset="-120"/>
              </a:rPr>
              <a:t>↓ Exercise capacity</a:t>
            </a:r>
          </a:p>
          <a:p>
            <a:r>
              <a:rPr lang="en-US" altLang="zh-TW" sz="1200" b="1" dirty="0" smtClean="0">
                <a:solidFill>
                  <a:srgbClr val="C00000"/>
                </a:solidFill>
                <a:latin typeface="微軟正黑體" panose="020B0604030504040204" pitchFamily="34" charset="-120"/>
                <a:ea typeface="微軟正黑體" panose="020B0604030504040204" pitchFamily="34" charset="-120"/>
              </a:rPr>
              <a:t>↑ Dyspnea &amp; fatigue</a:t>
            </a:r>
          </a:p>
          <a:p>
            <a:r>
              <a:rPr lang="en-US" altLang="zh-TW" sz="1200" b="1" dirty="0" smtClean="0">
                <a:solidFill>
                  <a:srgbClr val="C00000"/>
                </a:solidFill>
                <a:latin typeface="微軟正黑體" panose="020B0604030504040204" pitchFamily="34" charset="-120"/>
                <a:ea typeface="微軟正黑體" panose="020B0604030504040204" pitchFamily="34" charset="-120"/>
              </a:rPr>
              <a:t>↑ Infection risk</a:t>
            </a:r>
          </a:p>
          <a:p>
            <a:r>
              <a:rPr lang="en-US" altLang="zh-TW" sz="1200" b="1" dirty="0" smtClean="0">
                <a:solidFill>
                  <a:srgbClr val="C00000"/>
                </a:solidFill>
                <a:latin typeface="微軟正黑體" panose="020B0604030504040204" pitchFamily="34" charset="-120"/>
                <a:ea typeface="微軟正黑體" panose="020B0604030504040204" pitchFamily="34" charset="-120"/>
              </a:rPr>
              <a:t>↑ Ventilator dependency</a:t>
            </a:r>
          </a:p>
          <a:p>
            <a:r>
              <a:rPr lang="en-US" altLang="zh-TW" sz="1200" b="1" dirty="0" smtClean="0">
                <a:solidFill>
                  <a:srgbClr val="C00000"/>
                </a:solidFill>
                <a:latin typeface="微軟正黑體" panose="020B0604030504040204" pitchFamily="34" charset="-120"/>
                <a:ea typeface="微軟正黑體" panose="020B0604030504040204" pitchFamily="34" charset="-120"/>
              </a:rPr>
              <a:t>↑ Re-intubation &amp; mortality (BMI &lt;21 kg/m²)</a:t>
            </a:r>
            <a:endParaRPr lang="zh-TW" altLang="en-US" sz="1200" b="1" dirty="0" smtClean="0">
              <a:solidFill>
                <a:srgbClr val="C00000"/>
              </a:solidFill>
              <a:latin typeface="微軟正黑體" panose="020B0604030504040204" pitchFamily="34" charset="-120"/>
              <a:ea typeface="微軟正黑體" panose="020B0604030504040204" pitchFamily="34" charset="-120"/>
            </a:endParaRPr>
          </a:p>
          <a:p>
            <a:endParaRPr kumimoji="1" lang="zh-TW" altLang="en-US" dirty="0"/>
          </a:p>
        </p:txBody>
      </p:sp>
      <p:sp>
        <p:nvSpPr>
          <p:cNvPr id="4" name="投影片編號版面配置區 3">
            <a:extLst>
              <a:ext uri="{FF2B5EF4-FFF2-40B4-BE49-F238E27FC236}">
                <a16:creationId xmlns:a16="http://schemas.microsoft.com/office/drawing/2014/main" id="{3E2C8099-4285-5CF9-67A0-B5B1933A1B07}"/>
              </a:ext>
            </a:extLst>
          </p:cNvPr>
          <p:cNvSpPr>
            <a:spLocks noGrp="1"/>
          </p:cNvSpPr>
          <p:nvPr>
            <p:ph type="sldNum" sz="quarter" idx="5"/>
          </p:nvPr>
        </p:nvSpPr>
        <p:spPr/>
        <p:txBody>
          <a:bodyPr/>
          <a:lstStyle/>
          <a:p>
            <a:fld id="{7D8DE425-0F48-9F4E-B030-DFC1A71553F0}" type="slidenum">
              <a:rPr kumimoji="1" lang="zh-TW" altLang="en-US" smtClean="0"/>
              <a:t>27</a:t>
            </a:fld>
            <a:endParaRPr kumimoji="1" lang="zh-TW" altLang="en-US"/>
          </a:p>
        </p:txBody>
      </p:sp>
    </p:spTree>
    <p:extLst>
      <p:ext uri="{BB962C8B-B14F-4D97-AF65-F5344CB8AC3E}">
        <p14:creationId xmlns:p14="http://schemas.microsoft.com/office/powerpoint/2010/main" val="1860952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2C7C2-1EB1-81AA-4B31-1F09FB95B41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859AAA0-06C7-2D50-7E5B-8A23073044AE}"/>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63D1618-80FB-3F24-07F6-3ED7462708A8}"/>
              </a:ext>
            </a:extLst>
          </p:cNvPr>
          <p:cNvSpPr>
            <a:spLocks noGrp="1"/>
          </p:cNvSpPr>
          <p:nvPr>
            <p:ph type="body" idx="1"/>
          </p:nvPr>
        </p:nvSpPr>
        <p:spPr/>
        <p:txBody>
          <a:bodyPr/>
          <a:lstStyle/>
          <a:p>
            <a:r>
              <a:rPr lang="en-US" altLang="zh-TW" sz="1200" dirty="0" smtClean="0">
                <a:solidFill>
                  <a:schemeClr val="tx1">
                    <a:lumMod val="50000"/>
                    <a:lumOff val="50000"/>
                  </a:schemeClr>
                </a:solidFill>
                <a:latin typeface="Microsoft JhengHei" panose="020B0604030504040204" pitchFamily="34" charset="-120"/>
                <a:ea typeface="Microsoft JhengHei" panose="020B0604030504040204" pitchFamily="34" charset="-120"/>
              </a:rPr>
              <a:t>chrome-extension://</a:t>
            </a:r>
            <a:r>
              <a:rPr lang="en-US" altLang="zh-TW" sz="1200" dirty="0" err="1" smtClean="0">
                <a:solidFill>
                  <a:schemeClr val="tx1">
                    <a:lumMod val="50000"/>
                    <a:lumOff val="50000"/>
                  </a:schemeClr>
                </a:solidFill>
                <a:latin typeface="Microsoft JhengHei" panose="020B0604030504040204" pitchFamily="34" charset="-120"/>
                <a:ea typeface="Microsoft JhengHei" panose="020B0604030504040204" pitchFamily="34" charset="-120"/>
              </a:rPr>
              <a:t>efaidnbmnnnibpcajpcglclefindmkaj</a:t>
            </a:r>
            <a:r>
              <a:rPr lang="en-US" altLang="zh-TW" sz="1200" dirty="0" smtClean="0">
                <a:solidFill>
                  <a:schemeClr val="tx1">
                    <a:lumMod val="50000"/>
                    <a:lumOff val="50000"/>
                  </a:schemeClr>
                </a:solidFill>
                <a:latin typeface="Microsoft JhengHei" panose="020B0604030504040204" pitchFamily="34" charset="-120"/>
                <a:ea typeface="Microsoft JhengHei" panose="020B0604030504040204" pitchFamily="34" charset="-120"/>
              </a:rPr>
              <a:t>/https://epaper.ntuh.gov.tw/health/202109/pdf/%E3%80%90%E5%81%A5%E5%BA%B7%E7%87%9F%E9%A4%8A%E8%A3%9C%E7%B5%A6%E7%AB%99%E3%80%91%E6%85%A2%E6%80%A7%E9%98%BB%E5%A1%9E%E6%80%A7%E8%82%BA%E7%97%85COPD%E7%87%9F%E9%A4%8A%E7%85%A7%E8%AD%B7.pdf</a:t>
            </a:r>
            <a:endParaRPr kumimoji="1" lang="zh-TW" altLang="en-US" dirty="0"/>
          </a:p>
        </p:txBody>
      </p:sp>
      <p:sp>
        <p:nvSpPr>
          <p:cNvPr id="4" name="投影片編號版面配置區 3">
            <a:extLst>
              <a:ext uri="{FF2B5EF4-FFF2-40B4-BE49-F238E27FC236}">
                <a16:creationId xmlns:a16="http://schemas.microsoft.com/office/drawing/2014/main" id="{3E2C8099-4285-5CF9-67A0-B5B1933A1B07}"/>
              </a:ext>
            </a:extLst>
          </p:cNvPr>
          <p:cNvSpPr>
            <a:spLocks noGrp="1"/>
          </p:cNvSpPr>
          <p:nvPr>
            <p:ph type="sldNum" sz="quarter" idx="5"/>
          </p:nvPr>
        </p:nvSpPr>
        <p:spPr/>
        <p:txBody>
          <a:bodyPr/>
          <a:lstStyle/>
          <a:p>
            <a:fld id="{7D8DE425-0F48-9F4E-B030-DFC1A71553F0}" type="slidenum">
              <a:rPr kumimoji="1" lang="zh-TW" altLang="en-US" smtClean="0"/>
              <a:t>28</a:t>
            </a:fld>
            <a:endParaRPr kumimoji="1" lang="zh-TW" altLang="en-US"/>
          </a:p>
        </p:txBody>
      </p:sp>
    </p:spTree>
    <p:extLst>
      <p:ext uri="{BB962C8B-B14F-4D97-AF65-F5344CB8AC3E}">
        <p14:creationId xmlns:p14="http://schemas.microsoft.com/office/powerpoint/2010/main" val="207487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2C7C2-1EB1-81AA-4B31-1F09FB95B41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859AAA0-06C7-2D50-7E5B-8A23073044AE}"/>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63D1618-80FB-3F24-07F6-3ED7462708A8}"/>
              </a:ext>
            </a:extLst>
          </p:cNvPr>
          <p:cNvSpPr>
            <a:spLocks noGrp="1"/>
          </p:cNvSpPr>
          <p:nvPr>
            <p:ph type="body" idx="1"/>
          </p:nvPr>
        </p:nvSpPr>
        <p:spPr/>
        <p:txBody>
          <a:bodyPr/>
          <a:lstStyle/>
          <a:p>
            <a:pPr marL="171450" indent="-171450">
              <a:buFont typeface="Arial" panose="020B0604020202020204" pitchFamily="34" charset="0"/>
              <a:buChar char="•"/>
            </a:pPr>
            <a:r>
              <a:rPr lang="en-US" altLang="zh-TW" sz="1200" b="0" i="0" kern="1200" dirty="0" smtClean="0">
                <a:solidFill>
                  <a:schemeClr val="tx1"/>
                </a:solidFill>
                <a:effectLst/>
                <a:latin typeface="+mn-lt"/>
                <a:ea typeface="+mn-ea"/>
                <a:cs typeface="+mn-cs"/>
              </a:rPr>
              <a:t>Enteral nutrition (EN) is generally preferred for ARDS patients due to its potential to maintain gut integrity, reduce the risk of infections, and promote quicker recovery. Enteral feeding can be achieved through a nasogastric tube, or via PEG (percutaneous endoscopic gastrostomy) for those requiring prolonged nutritional support. PN is associated with higher risks, including infections and metabolic disturbances, thus it is often considered a secondary option.</a:t>
            </a:r>
          </a:p>
          <a:p>
            <a:pPr marL="171450" indent="-171450">
              <a:buFont typeface="Arial" panose="020B0604020202020204" pitchFamily="34" charset="0"/>
              <a:buChar char="•"/>
            </a:pPr>
            <a:r>
              <a:rPr lang="en-US" altLang="zh-TW" sz="1200" b="0" i="0" kern="1200" dirty="0" smtClean="0">
                <a:solidFill>
                  <a:schemeClr val="tx1"/>
                </a:solidFill>
                <a:effectLst/>
                <a:latin typeface="+mn-lt"/>
                <a:ea typeface="+mn-ea"/>
                <a:cs typeface="+mn-cs"/>
              </a:rPr>
              <a:t>Micronutrient supplementation, particularly vitamins A, C, D, E, and minerals such as zinc and selenium, should be considered to enhance immune resilience and support recovery.</a:t>
            </a:r>
            <a:endParaRPr kumimoji="1" lang="zh-TW" altLang="en-US" dirty="0"/>
          </a:p>
        </p:txBody>
      </p:sp>
      <p:sp>
        <p:nvSpPr>
          <p:cNvPr id="4" name="投影片編號版面配置區 3">
            <a:extLst>
              <a:ext uri="{FF2B5EF4-FFF2-40B4-BE49-F238E27FC236}">
                <a16:creationId xmlns:a16="http://schemas.microsoft.com/office/drawing/2014/main" id="{3E2C8099-4285-5CF9-67A0-B5B1933A1B07}"/>
              </a:ext>
            </a:extLst>
          </p:cNvPr>
          <p:cNvSpPr>
            <a:spLocks noGrp="1"/>
          </p:cNvSpPr>
          <p:nvPr>
            <p:ph type="sldNum" sz="quarter" idx="5"/>
          </p:nvPr>
        </p:nvSpPr>
        <p:spPr/>
        <p:txBody>
          <a:bodyPr/>
          <a:lstStyle/>
          <a:p>
            <a:fld id="{7D8DE425-0F48-9F4E-B030-DFC1A71553F0}" type="slidenum">
              <a:rPr kumimoji="1" lang="zh-TW" altLang="en-US" smtClean="0"/>
              <a:t>29</a:t>
            </a:fld>
            <a:endParaRPr kumimoji="1" lang="zh-TW" altLang="en-US"/>
          </a:p>
        </p:txBody>
      </p:sp>
    </p:spTree>
    <p:extLst>
      <p:ext uri="{BB962C8B-B14F-4D97-AF65-F5344CB8AC3E}">
        <p14:creationId xmlns:p14="http://schemas.microsoft.com/office/powerpoint/2010/main" val="295542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D8DE425-0F48-9F4E-B030-DFC1A71553F0}" type="slidenum">
              <a:rPr kumimoji="1" lang="zh-TW" altLang="en-US" smtClean="0"/>
              <a:t>30</a:t>
            </a:fld>
            <a:endParaRPr kumimoji="1" lang="zh-TW" altLang="en-US"/>
          </a:p>
        </p:txBody>
      </p:sp>
    </p:spTree>
    <p:extLst>
      <p:ext uri="{BB962C8B-B14F-4D97-AF65-F5344CB8AC3E}">
        <p14:creationId xmlns:p14="http://schemas.microsoft.com/office/powerpoint/2010/main" val="286358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DD69-1D73-26B7-B056-D1D525924F82}"/>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DF26285-1CF3-9556-C58D-62942FD01A99}"/>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17A0FD7-80A7-D9F2-1715-8111A790E400}"/>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A38BB90F-2393-84FB-34D2-CA6249BA4F1F}"/>
              </a:ext>
            </a:extLst>
          </p:cNvPr>
          <p:cNvSpPr>
            <a:spLocks noGrp="1"/>
          </p:cNvSpPr>
          <p:nvPr>
            <p:ph type="sldNum" sz="quarter" idx="5"/>
          </p:nvPr>
        </p:nvSpPr>
        <p:spPr/>
        <p:txBody>
          <a:bodyPr/>
          <a:lstStyle/>
          <a:p>
            <a:fld id="{7D8DE425-0F48-9F4E-B030-DFC1A71553F0}" type="slidenum">
              <a:rPr kumimoji="1" lang="zh-TW" altLang="en-US" smtClean="0"/>
              <a:t>9</a:t>
            </a:fld>
            <a:endParaRPr kumimoji="1" lang="zh-TW" altLang="en-US"/>
          </a:p>
        </p:txBody>
      </p:sp>
    </p:spTree>
    <p:extLst>
      <p:ext uri="{BB962C8B-B14F-4D97-AF65-F5344CB8AC3E}">
        <p14:creationId xmlns:p14="http://schemas.microsoft.com/office/powerpoint/2010/main" val="94603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E0188-4F97-E98C-DC43-EB45171571F7}"/>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A90CF5C-E72A-7942-FA0D-CBE28B70B5FE}"/>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5ADDD5E-8B64-A70B-722E-942E934EECBE}"/>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3377B55C-67EF-3C56-D714-C8CFE0A49CC0}"/>
              </a:ext>
            </a:extLst>
          </p:cNvPr>
          <p:cNvSpPr>
            <a:spLocks noGrp="1"/>
          </p:cNvSpPr>
          <p:nvPr>
            <p:ph type="sldNum" sz="quarter" idx="5"/>
          </p:nvPr>
        </p:nvSpPr>
        <p:spPr/>
        <p:txBody>
          <a:bodyPr/>
          <a:lstStyle/>
          <a:p>
            <a:fld id="{7D8DE425-0F48-9F4E-B030-DFC1A71553F0}" type="slidenum">
              <a:rPr kumimoji="1" lang="zh-TW" altLang="en-US" smtClean="0"/>
              <a:t>10</a:t>
            </a:fld>
            <a:endParaRPr kumimoji="1" lang="zh-TW" altLang="en-US"/>
          </a:p>
        </p:txBody>
      </p:sp>
    </p:spTree>
    <p:extLst>
      <p:ext uri="{BB962C8B-B14F-4D97-AF65-F5344CB8AC3E}">
        <p14:creationId xmlns:p14="http://schemas.microsoft.com/office/powerpoint/2010/main" val="88559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D2C50-E47D-A0D5-8CBC-9C8A90A0F40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0CBDACE-61EE-4962-F086-859504DDBC2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0EFAE48-C64A-BE4D-304B-66322640FB7E}"/>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7A859A3A-38F4-23F9-973D-47228626DA2D}"/>
              </a:ext>
            </a:extLst>
          </p:cNvPr>
          <p:cNvSpPr>
            <a:spLocks noGrp="1"/>
          </p:cNvSpPr>
          <p:nvPr>
            <p:ph type="sldNum" sz="quarter" idx="5"/>
          </p:nvPr>
        </p:nvSpPr>
        <p:spPr/>
        <p:txBody>
          <a:bodyPr/>
          <a:lstStyle/>
          <a:p>
            <a:fld id="{7D8DE425-0F48-9F4E-B030-DFC1A71553F0}" type="slidenum">
              <a:rPr kumimoji="1" lang="zh-TW" altLang="en-US" smtClean="0"/>
              <a:t>11</a:t>
            </a:fld>
            <a:endParaRPr kumimoji="1" lang="zh-TW" altLang="en-US"/>
          </a:p>
        </p:txBody>
      </p:sp>
    </p:spTree>
    <p:extLst>
      <p:ext uri="{BB962C8B-B14F-4D97-AF65-F5344CB8AC3E}">
        <p14:creationId xmlns:p14="http://schemas.microsoft.com/office/powerpoint/2010/main" val="352262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18920-022C-4667-514C-6BF889F1C0F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396B1C9-E83E-4A4E-B9F4-DF0194BE063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5B6F02D7-2441-E56E-238F-965CB729B0E7}"/>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2E1E0A1A-F6B0-DA47-38AD-7EFF9853FEA0}"/>
              </a:ext>
            </a:extLst>
          </p:cNvPr>
          <p:cNvSpPr>
            <a:spLocks noGrp="1"/>
          </p:cNvSpPr>
          <p:nvPr>
            <p:ph type="sldNum" sz="quarter" idx="5"/>
          </p:nvPr>
        </p:nvSpPr>
        <p:spPr/>
        <p:txBody>
          <a:bodyPr/>
          <a:lstStyle/>
          <a:p>
            <a:fld id="{7D8DE425-0F48-9F4E-B030-DFC1A71553F0}" type="slidenum">
              <a:rPr kumimoji="1" lang="zh-TW" altLang="en-US" smtClean="0"/>
              <a:t>12</a:t>
            </a:fld>
            <a:endParaRPr kumimoji="1" lang="zh-TW" altLang="en-US"/>
          </a:p>
        </p:txBody>
      </p:sp>
    </p:spTree>
    <p:extLst>
      <p:ext uri="{BB962C8B-B14F-4D97-AF65-F5344CB8AC3E}">
        <p14:creationId xmlns:p14="http://schemas.microsoft.com/office/powerpoint/2010/main" val="405757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2C7C2-1EB1-81AA-4B31-1F09FB95B41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859AAA0-06C7-2D50-7E5B-8A23073044AE}"/>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63D1618-80FB-3F24-07F6-3ED7462708A8}"/>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3E2C8099-4285-5CF9-67A0-B5B1933A1B07}"/>
              </a:ext>
            </a:extLst>
          </p:cNvPr>
          <p:cNvSpPr>
            <a:spLocks noGrp="1"/>
          </p:cNvSpPr>
          <p:nvPr>
            <p:ph type="sldNum" sz="quarter" idx="5"/>
          </p:nvPr>
        </p:nvSpPr>
        <p:spPr/>
        <p:txBody>
          <a:bodyPr/>
          <a:lstStyle/>
          <a:p>
            <a:fld id="{7D8DE425-0F48-9F4E-B030-DFC1A71553F0}" type="slidenum">
              <a:rPr kumimoji="1" lang="zh-TW" altLang="en-US" smtClean="0"/>
              <a:t>13</a:t>
            </a:fld>
            <a:endParaRPr kumimoji="1" lang="zh-TW" altLang="en-US"/>
          </a:p>
        </p:txBody>
      </p:sp>
    </p:spTree>
    <p:extLst>
      <p:ext uri="{BB962C8B-B14F-4D97-AF65-F5344CB8AC3E}">
        <p14:creationId xmlns:p14="http://schemas.microsoft.com/office/powerpoint/2010/main" val="641827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527C9-5A15-E7D8-1C02-90D568B9629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195F3A4-A3CA-A0A6-1E5C-7FB6ADE50E80}"/>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9799928-806A-65E8-6B40-4B2D5CDFA18C}"/>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F2798663-03AF-7B39-D0E9-FE6F1B0EA3D6}"/>
              </a:ext>
            </a:extLst>
          </p:cNvPr>
          <p:cNvSpPr>
            <a:spLocks noGrp="1"/>
          </p:cNvSpPr>
          <p:nvPr>
            <p:ph type="sldNum" sz="quarter" idx="5"/>
          </p:nvPr>
        </p:nvSpPr>
        <p:spPr/>
        <p:txBody>
          <a:bodyPr/>
          <a:lstStyle/>
          <a:p>
            <a:fld id="{7D8DE425-0F48-9F4E-B030-DFC1A71553F0}" type="slidenum">
              <a:rPr kumimoji="1" lang="zh-TW" altLang="en-US" smtClean="0"/>
              <a:t>14</a:t>
            </a:fld>
            <a:endParaRPr kumimoji="1" lang="zh-TW" altLang="en-US"/>
          </a:p>
        </p:txBody>
      </p:sp>
    </p:spTree>
    <p:extLst>
      <p:ext uri="{BB962C8B-B14F-4D97-AF65-F5344CB8AC3E}">
        <p14:creationId xmlns:p14="http://schemas.microsoft.com/office/powerpoint/2010/main" val="418301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527C9-5A15-E7D8-1C02-90D568B9629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195F3A4-A3CA-A0A6-1E5C-7FB6ADE50E80}"/>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9799928-806A-65E8-6B40-4B2D5CDFA18C}"/>
              </a:ext>
            </a:extLst>
          </p:cNvPr>
          <p:cNvSpPr>
            <a:spLocks noGrp="1"/>
          </p:cNvSpPr>
          <p:nvPr>
            <p:ph type="body" idx="1"/>
          </p:nvPr>
        </p:nvSpPr>
        <p:spPr/>
        <p:txBody>
          <a:bodyPr/>
          <a:lstStyle/>
          <a:p>
            <a:endParaRPr kumimoji="1" lang="zh-TW" altLang="en-US" dirty="0"/>
          </a:p>
        </p:txBody>
      </p:sp>
      <p:sp>
        <p:nvSpPr>
          <p:cNvPr id="4" name="投影片編號版面配置區 3">
            <a:extLst>
              <a:ext uri="{FF2B5EF4-FFF2-40B4-BE49-F238E27FC236}">
                <a16:creationId xmlns:a16="http://schemas.microsoft.com/office/drawing/2014/main" id="{F2798663-03AF-7B39-D0E9-FE6F1B0EA3D6}"/>
              </a:ext>
            </a:extLst>
          </p:cNvPr>
          <p:cNvSpPr>
            <a:spLocks noGrp="1"/>
          </p:cNvSpPr>
          <p:nvPr>
            <p:ph type="sldNum" sz="quarter" idx="5"/>
          </p:nvPr>
        </p:nvSpPr>
        <p:spPr/>
        <p:txBody>
          <a:bodyPr/>
          <a:lstStyle/>
          <a:p>
            <a:fld id="{7D8DE425-0F48-9F4E-B030-DFC1A71553F0}" type="slidenum">
              <a:rPr kumimoji="1" lang="zh-TW" altLang="en-US" smtClean="0"/>
              <a:t>15</a:t>
            </a:fld>
            <a:endParaRPr kumimoji="1" lang="zh-TW" altLang="en-US"/>
          </a:p>
        </p:txBody>
      </p:sp>
    </p:spTree>
    <p:extLst>
      <p:ext uri="{BB962C8B-B14F-4D97-AF65-F5344CB8AC3E}">
        <p14:creationId xmlns:p14="http://schemas.microsoft.com/office/powerpoint/2010/main" val="104490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3954EA-05F8-4499-956A-F3ED341E4DFF}" type="datetime1">
              <a:rPr lang="en-US" altLang="zh-TW"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B1A5A-09F8-46BA-9AEC-362EA1BA1731}" type="datetime1">
              <a:rPr lang="en-US" altLang="zh-TW"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31378E-712D-45C7-8475-453FF73DDB5F}" type="datetime1">
              <a:rPr lang="en-US" altLang="zh-TW"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67320A-268D-4D23-ACB2-1EC445CC968A}" type="datetime1">
              <a:rPr lang="en-US" altLang="zh-TW"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834FE8-2724-4E1F-B863-74D1C0A255DE}" type="datetime1">
              <a:rPr lang="en-US" altLang="zh-TW"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31A0EB-EE99-462E-BD4D-0F659E524C28}" type="datetime1">
              <a:rPr lang="en-US" altLang="zh-TW"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33C90F-5A9C-4A8F-A155-A0B4DC579AA9}" type="datetime1">
              <a:rPr lang="en-US" altLang="zh-TW" smtClean="0"/>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D5C349-7AA4-4139-BBBF-ECC7534D45B1}" type="datetime1">
              <a:rPr lang="en-US" altLang="zh-TW" smtClean="0"/>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740E8-0DF2-4706-8995-8C028C47BA20}" type="datetime1">
              <a:rPr lang="en-US" altLang="zh-TW" smtClean="0"/>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773400" y="342900"/>
            <a:ext cx="2133600" cy="365125"/>
          </a:xfrm>
        </p:spPr>
        <p:txBody>
          <a:bodyPr/>
          <a:lstStyle>
            <a:lvl1pPr>
              <a:defRPr sz="2400">
                <a:solidFill>
                  <a:schemeClr val="tx1"/>
                </a:solidFill>
                <a:latin typeface="微軟正黑體" panose="020B0604030504040204" pitchFamily="34" charset="-120"/>
                <a:ea typeface="微軟正黑體" panose="020B0604030504040204" pitchFamily="34" charset="-120"/>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E4A08B-2116-4E97-B689-1D4BC09CECB2}" type="datetime1">
              <a:rPr lang="en-US" altLang="zh-TW"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B2E93E-4EEB-4AB0-9B7B-0BCADB9A9EC1}" type="datetime1">
              <a:rPr lang="en-US" altLang="zh-TW"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DEE57-94D3-4B73-9FBE-8FCC83200447}" type="datetime1">
              <a:rPr lang="en-US" altLang="zh-TW" smtClean="0"/>
              <a:t>7/31/2025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grpSp>
        <p:nvGrpSpPr>
          <p:cNvPr id="2" name="Group 2"/>
          <p:cNvGrpSpPr/>
          <p:nvPr/>
        </p:nvGrpSpPr>
        <p:grpSpPr>
          <a:xfrm>
            <a:off x="12619140" y="6493823"/>
            <a:ext cx="8464254" cy="846425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4E5"/>
            </a:solidFill>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1523"/>
                </a:lnSpc>
              </a:pPr>
              <a:endParaRPr/>
            </a:p>
          </p:txBody>
        </p:sp>
      </p:grpSp>
      <p:grpSp>
        <p:nvGrpSpPr>
          <p:cNvPr id="5" name="Group 5"/>
          <p:cNvGrpSpPr/>
          <p:nvPr/>
        </p:nvGrpSpPr>
        <p:grpSpPr>
          <a:xfrm>
            <a:off x="3990858" y="6815430"/>
            <a:ext cx="10290632" cy="1652399"/>
            <a:chOff x="0" y="0"/>
            <a:chExt cx="3264440" cy="406400"/>
          </a:xfrm>
        </p:grpSpPr>
        <p:sp>
          <p:nvSpPr>
            <p:cNvPr id="6" name="Freeform 6"/>
            <p:cNvSpPr/>
            <p:nvPr/>
          </p:nvSpPr>
          <p:spPr>
            <a:xfrm>
              <a:off x="0" y="0"/>
              <a:ext cx="3264440" cy="406400"/>
            </a:xfrm>
            <a:custGeom>
              <a:avLst/>
              <a:gdLst/>
              <a:ahLst/>
              <a:cxnLst/>
              <a:rect l="l" t="t" r="r" b="b"/>
              <a:pathLst>
                <a:path w="3264440" h="406400">
                  <a:moveTo>
                    <a:pt x="3061240" y="0"/>
                  </a:moveTo>
                  <a:cubicBezTo>
                    <a:pt x="3173465" y="0"/>
                    <a:pt x="3264440" y="90976"/>
                    <a:pt x="3264440" y="203200"/>
                  </a:cubicBezTo>
                  <a:cubicBezTo>
                    <a:pt x="3264440" y="315424"/>
                    <a:pt x="3173465" y="406400"/>
                    <a:pt x="3061240" y="406400"/>
                  </a:cubicBezTo>
                  <a:lnTo>
                    <a:pt x="203200" y="406400"/>
                  </a:lnTo>
                  <a:cubicBezTo>
                    <a:pt x="90976" y="406400"/>
                    <a:pt x="0" y="315424"/>
                    <a:pt x="0" y="203200"/>
                  </a:cubicBezTo>
                  <a:cubicBezTo>
                    <a:pt x="0" y="90976"/>
                    <a:pt x="90976" y="0"/>
                    <a:pt x="203200" y="0"/>
                  </a:cubicBezTo>
                  <a:close/>
                </a:path>
              </a:pathLst>
            </a:custGeom>
            <a:solidFill>
              <a:srgbClr val="0E47A1"/>
            </a:solidFill>
          </p:spPr>
        </p:sp>
        <p:sp>
          <p:nvSpPr>
            <p:cNvPr id="7" name="TextBox 7"/>
            <p:cNvSpPr txBox="1"/>
            <p:nvPr/>
          </p:nvSpPr>
          <p:spPr>
            <a:xfrm>
              <a:off x="0" y="-28575"/>
              <a:ext cx="3264440" cy="434975"/>
            </a:xfrm>
            <a:prstGeom prst="rect">
              <a:avLst/>
            </a:prstGeom>
          </p:spPr>
          <p:txBody>
            <a:bodyPr lIns="50800" tIns="50800" rIns="50800" bIns="50800" rtlCol="0" anchor="ctr"/>
            <a:lstStyle/>
            <a:p>
              <a:pPr algn="ctr">
                <a:lnSpc>
                  <a:spcPts val="1523"/>
                </a:lnSpc>
              </a:pPr>
              <a:endParaRPr/>
            </a:p>
          </p:txBody>
        </p:sp>
      </p:grpSp>
      <p:grpSp>
        <p:nvGrpSpPr>
          <p:cNvPr id="8" name="Group 8"/>
          <p:cNvGrpSpPr/>
          <p:nvPr/>
        </p:nvGrpSpPr>
        <p:grpSpPr>
          <a:xfrm>
            <a:off x="15075014" y="5662120"/>
            <a:ext cx="2184286" cy="218428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50F"/>
            </a:solidFill>
          </p:spPr>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1523"/>
                </a:lnSpc>
              </a:pPr>
              <a:endParaRPr/>
            </a:p>
          </p:txBody>
        </p:sp>
      </p:grpSp>
      <p:sp>
        <p:nvSpPr>
          <p:cNvPr id="11" name="TextBox 11"/>
          <p:cNvSpPr txBox="1"/>
          <p:nvPr/>
        </p:nvSpPr>
        <p:spPr>
          <a:xfrm>
            <a:off x="2273278" y="3098256"/>
            <a:ext cx="13960643" cy="2708434"/>
          </a:xfrm>
          <a:prstGeom prst="rect">
            <a:avLst/>
          </a:prstGeom>
        </p:spPr>
        <p:txBody>
          <a:bodyPr wrap="square" lIns="0" tIns="0" rIns="0" bIns="0" rtlCol="0" anchor="t">
            <a:spAutoFit/>
          </a:bodyPr>
          <a:lstStyle/>
          <a:p>
            <a:pPr algn="ctr"/>
            <a:r>
              <a:rPr lang="zh-TW" altLang="en-US" sz="8800" b="1" dirty="0">
                <a:solidFill>
                  <a:srgbClr val="0E47A1"/>
                </a:solidFill>
                <a:latin typeface="微軟正黑體" panose="020B0604030504040204" pitchFamily="34" charset="-120"/>
                <a:ea typeface="微軟正黑體" panose="020B0604030504040204" pitchFamily="34" charset="-120"/>
                <a:cs typeface="DM Sans Bold"/>
                <a:sym typeface="DM Sans Bold"/>
              </a:rPr>
              <a:t>肌少症與增肌在一般與呼吸失能患者之營養評估與介入</a:t>
            </a:r>
            <a:endParaRPr lang="en-US" sz="8800" b="1" dirty="0">
              <a:solidFill>
                <a:srgbClr val="0E47A1"/>
              </a:solidFill>
              <a:latin typeface="微軟正黑體" panose="020B0604030504040204" pitchFamily="34" charset="-120"/>
              <a:ea typeface="微軟正黑體" panose="020B0604030504040204" pitchFamily="34" charset="-120"/>
              <a:cs typeface="DM Sans Bold"/>
              <a:sym typeface="DM Sans Bold"/>
            </a:endParaRPr>
          </a:p>
        </p:txBody>
      </p:sp>
      <p:grpSp>
        <p:nvGrpSpPr>
          <p:cNvPr id="12" name="Group 12"/>
          <p:cNvGrpSpPr/>
          <p:nvPr/>
        </p:nvGrpSpPr>
        <p:grpSpPr>
          <a:xfrm>
            <a:off x="-2980006" y="2933700"/>
            <a:ext cx="5094589" cy="509458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4E5"/>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523"/>
                </a:lnSpc>
              </a:pPr>
              <a:endParaRPr/>
            </a:p>
          </p:txBody>
        </p:sp>
      </p:grpSp>
      <p:sp>
        <p:nvSpPr>
          <p:cNvPr id="18" name="TextBox 18"/>
          <p:cNvSpPr txBox="1"/>
          <p:nvPr/>
        </p:nvSpPr>
        <p:spPr>
          <a:xfrm>
            <a:off x="1028700" y="800100"/>
            <a:ext cx="3814301" cy="403059"/>
          </a:xfrm>
          <a:prstGeom prst="rect">
            <a:avLst/>
          </a:prstGeom>
        </p:spPr>
        <p:txBody>
          <a:bodyPr lIns="0" tIns="0" rIns="0" bIns="0" rtlCol="0" anchor="t">
            <a:spAutoFit/>
          </a:bodyPr>
          <a:lstStyle/>
          <a:p>
            <a:pPr algn="l">
              <a:lnSpc>
                <a:spcPts val="3360"/>
              </a:lnSpc>
            </a:pPr>
            <a:r>
              <a:rPr lang="en-US" sz="2400" dirty="0">
                <a:solidFill>
                  <a:srgbClr val="191919"/>
                </a:solidFill>
                <a:latin typeface="Montserrat"/>
                <a:ea typeface="Montserrat"/>
                <a:cs typeface="Montserrat"/>
                <a:sym typeface="Montserrat"/>
              </a:rPr>
              <a:t>2025/08/09</a:t>
            </a:r>
          </a:p>
        </p:txBody>
      </p:sp>
      <p:sp>
        <p:nvSpPr>
          <p:cNvPr id="20" name="TextBox 20"/>
          <p:cNvSpPr txBox="1"/>
          <p:nvPr/>
        </p:nvSpPr>
        <p:spPr>
          <a:xfrm>
            <a:off x="4702177" y="7156562"/>
            <a:ext cx="8865308" cy="1077218"/>
          </a:xfrm>
          <a:prstGeom prst="rect">
            <a:avLst/>
          </a:prstGeom>
        </p:spPr>
        <p:txBody>
          <a:bodyPr lIns="0" tIns="0" rIns="0" bIns="0" rtlCol="0" anchor="t">
            <a:spAutoFit/>
          </a:bodyPr>
          <a:lstStyle/>
          <a:p>
            <a:pPr algn="ctr">
              <a:lnSpc>
                <a:spcPts val="4200"/>
              </a:lnSpc>
            </a:pPr>
            <a:r>
              <a:rPr lang="zh-TW" altLang="en-US" sz="4000" dirty="0" smtClean="0">
                <a:solidFill>
                  <a:srgbClr val="FFFFF7"/>
                </a:solidFill>
                <a:latin typeface="微軟正黑體" panose="020B0604030504040204" pitchFamily="34" charset="-120"/>
                <a:ea typeface="微軟正黑體" panose="020B0604030504040204" pitchFamily="34" charset="-120"/>
                <a:cs typeface="Montserrat"/>
                <a:sym typeface="Montserrat"/>
              </a:rPr>
              <a:t>臺北市</a:t>
            </a:r>
            <a:r>
              <a:rPr lang="zh-TW" altLang="en-US" sz="4000" dirty="0">
                <a:solidFill>
                  <a:srgbClr val="FFFFF7"/>
                </a:solidFill>
                <a:latin typeface="微軟正黑體" panose="020B0604030504040204" pitchFamily="34" charset="-120"/>
                <a:ea typeface="微軟正黑體" panose="020B0604030504040204" pitchFamily="34" charset="-120"/>
                <a:cs typeface="Montserrat"/>
                <a:sym typeface="Montserrat"/>
              </a:rPr>
              <a:t>政府</a:t>
            </a:r>
            <a:r>
              <a:rPr lang="zh-TW" altLang="en-US" sz="4000" dirty="0" smtClean="0">
                <a:solidFill>
                  <a:srgbClr val="FFFFF7"/>
                </a:solidFill>
                <a:latin typeface="微軟正黑體" panose="020B0604030504040204" pitchFamily="34" charset="-120"/>
                <a:ea typeface="微軟正黑體" panose="020B0604030504040204" pitchFamily="34" charset="-120"/>
                <a:cs typeface="Montserrat"/>
                <a:sym typeface="Montserrat"/>
              </a:rPr>
              <a:t>衛生局</a:t>
            </a:r>
            <a:endParaRPr lang="en-US" altLang="zh-TW" sz="4000" dirty="0" smtClean="0">
              <a:solidFill>
                <a:srgbClr val="FFFFF7"/>
              </a:solidFill>
              <a:latin typeface="微軟正黑體" panose="020B0604030504040204" pitchFamily="34" charset="-120"/>
              <a:ea typeface="微軟正黑體" panose="020B0604030504040204" pitchFamily="34" charset="-120"/>
              <a:cs typeface="Montserrat"/>
              <a:sym typeface="Montserrat"/>
            </a:endParaRPr>
          </a:p>
          <a:p>
            <a:pPr algn="ctr">
              <a:lnSpc>
                <a:spcPts val="4200"/>
              </a:lnSpc>
            </a:pPr>
            <a:r>
              <a:rPr lang="zh-TW" altLang="en-US" sz="4000" dirty="0" smtClean="0">
                <a:solidFill>
                  <a:srgbClr val="FFFFF7"/>
                </a:solidFill>
                <a:latin typeface="微軟正黑體" panose="020B0604030504040204" pitchFamily="34" charset="-120"/>
                <a:ea typeface="微軟正黑體" panose="020B0604030504040204" pitchFamily="34" charset="-120"/>
                <a:cs typeface="Montserrat"/>
                <a:sym typeface="Montserrat"/>
              </a:rPr>
              <a:t>社區</a:t>
            </a:r>
            <a:r>
              <a:rPr lang="zh-TW" altLang="en-US" sz="4000" dirty="0">
                <a:solidFill>
                  <a:srgbClr val="FFFFF7"/>
                </a:solidFill>
                <a:latin typeface="微軟正黑體" panose="020B0604030504040204" pitchFamily="34" charset="-120"/>
                <a:ea typeface="微軟正黑體" panose="020B0604030504040204" pitchFamily="34" charset="-120"/>
                <a:cs typeface="Montserrat"/>
                <a:sym typeface="Montserrat"/>
              </a:rPr>
              <a:t>營養推廣中心 詹于萱營養師</a:t>
            </a:r>
            <a:endParaRPr lang="en-US" sz="4000" dirty="0">
              <a:solidFill>
                <a:srgbClr val="FFFFF7"/>
              </a:solidFill>
              <a:latin typeface="微軟正黑體" panose="020B0604030504040204" pitchFamily="34" charset="-120"/>
              <a:ea typeface="微軟正黑體" panose="020B0604030504040204" pitchFamily="34" charset="-120"/>
              <a:cs typeface="Montserrat"/>
              <a:sym typeface="Montserrat"/>
            </a:endParaRPr>
          </a:p>
        </p:txBody>
      </p:sp>
      <p:sp>
        <p:nvSpPr>
          <p:cNvPr id="22" name="AutoShape 22"/>
          <p:cNvSpPr/>
          <p:nvPr/>
        </p:nvSpPr>
        <p:spPr>
          <a:xfrm>
            <a:off x="1028700" y="1544519"/>
            <a:ext cx="16230600" cy="0"/>
          </a:xfrm>
          <a:prstGeom prst="line">
            <a:avLst/>
          </a:prstGeom>
          <a:ln w="38100" cap="rnd">
            <a:solidFill>
              <a:srgbClr val="0E47A1"/>
            </a:solidFill>
            <a:prstDash val="solid"/>
            <a:headEnd type="none" w="sm" len="sm"/>
            <a:tailEnd type="none" w="sm" len="sm"/>
          </a:ln>
        </p:spPr>
      </p:sp>
      <p:grpSp>
        <p:nvGrpSpPr>
          <p:cNvPr id="23" name="Group 23"/>
          <p:cNvGrpSpPr/>
          <p:nvPr/>
        </p:nvGrpSpPr>
        <p:grpSpPr>
          <a:xfrm>
            <a:off x="1124136" y="3254397"/>
            <a:ext cx="1226551" cy="122655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50F"/>
            </a:solidFill>
          </p:spPr>
        </p:sp>
        <p:sp>
          <p:nvSpPr>
            <p:cNvPr id="25" name="TextBox 25"/>
            <p:cNvSpPr txBox="1"/>
            <p:nvPr/>
          </p:nvSpPr>
          <p:spPr>
            <a:xfrm>
              <a:off x="76200" y="47625"/>
              <a:ext cx="660400" cy="688975"/>
            </a:xfrm>
            <a:prstGeom prst="rect">
              <a:avLst/>
            </a:prstGeom>
          </p:spPr>
          <p:txBody>
            <a:bodyPr lIns="50800" tIns="50800" rIns="50800" bIns="50800" rtlCol="0" anchor="ctr"/>
            <a:lstStyle/>
            <a:p>
              <a:pPr algn="ctr">
                <a:lnSpc>
                  <a:spcPts val="1523"/>
                </a:lnSpc>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85BE486E-1DAD-59D6-46CA-34BEDD94B378}"/>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1E35B89A-D8B8-2551-7592-12C3B45B1C2E}"/>
              </a:ext>
            </a:extLst>
          </p:cNvPr>
          <p:cNvSpPr txBox="1"/>
          <p:nvPr/>
        </p:nvSpPr>
        <p:spPr>
          <a:xfrm>
            <a:off x="1030454" y="493600"/>
            <a:ext cx="11390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肌少症診斷 </a:t>
            </a:r>
            <a:r>
              <a:rPr lang="en-US" altLang="zh-TW" sz="6000" b="1" dirty="0">
                <a:solidFill>
                  <a:srgbClr val="0E47A1"/>
                </a:solidFill>
                <a:latin typeface="微軟正黑體" panose="020B0604030504040204" pitchFamily="34" charset="-120"/>
                <a:ea typeface="微軟正黑體" panose="020B0604030504040204" pitchFamily="34" charset="-120"/>
              </a:rPr>
              <a:t>(</a:t>
            </a:r>
            <a:r>
              <a:rPr lang="zh-TW" altLang="en-US" sz="6000" b="1" dirty="0">
                <a:solidFill>
                  <a:srgbClr val="0E47A1"/>
                </a:solidFill>
                <a:latin typeface="微軟正黑體" panose="020B0604030504040204" pitchFamily="34" charset="-120"/>
                <a:ea typeface="微軟正黑體" panose="020B0604030504040204" pitchFamily="34" charset="-120"/>
              </a:rPr>
              <a:t>需轉介醫療院所</a:t>
            </a:r>
            <a:r>
              <a:rPr lang="en-US" altLang="zh-TW" sz="6000" b="1" dirty="0">
                <a:solidFill>
                  <a:srgbClr val="0E47A1"/>
                </a:solidFill>
                <a:latin typeface="微軟正黑體" panose="020B0604030504040204" pitchFamily="34" charset="-120"/>
                <a:ea typeface="微軟正黑體" panose="020B0604030504040204" pitchFamily="34" charset="-120"/>
              </a:rPr>
              <a:t>)</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4" name="圓角矩形 3">
            <a:extLst>
              <a:ext uri="{FF2B5EF4-FFF2-40B4-BE49-F238E27FC236}">
                <a16:creationId xmlns:a16="http://schemas.microsoft.com/office/drawing/2014/main" id="{683334C0-F598-3510-2EB2-62E1D490C70D}"/>
              </a:ext>
            </a:extLst>
          </p:cNvPr>
          <p:cNvSpPr/>
          <p:nvPr/>
        </p:nvSpPr>
        <p:spPr>
          <a:xfrm>
            <a:off x="4137316" y="6563458"/>
            <a:ext cx="4282225" cy="21600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sz="3600" b="1" dirty="0">
                <a:solidFill>
                  <a:schemeClr val="tx1"/>
                </a:solidFill>
                <a:latin typeface="Microsoft JhengHei" panose="020B0604030504040204" pitchFamily="34" charset="-120"/>
                <a:ea typeface="Microsoft JhengHei" panose="020B0604030504040204" pitchFamily="34" charset="-120"/>
              </a:rPr>
              <a:t>DXA</a:t>
            </a:r>
            <a:r>
              <a:rPr kumimoji="1" lang="zh-TW" altLang="en-US" sz="3600" b="1" dirty="0">
                <a:solidFill>
                  <a:schemeClr val="tx1"/>
                </a:solidFill>
                <a:latin typeface="Microsoft JhengHei" panose="020B0604030504040204" pitchFamily="34" charset="-120"/>
                <a:ea typeface="Microsoft JhengHei" panose="020B0604030504040204" pitchFamily="34" charset="-120"/>
              </a:rPr>
              <a:t>測量</a:t>
            </a:r>
            <a:endParaRPr kumimoji="1" lang="en-US" altLang="zh-TW" sz="3600" b="1" dirty="0">
              <a:solidFill>
                <a:schemeClr val="tx1"/>
              </a:solidFill>
              <a:latin typeface="Microsoft JhengHei" panose="020B0604030504040204" pitchFamily="34" charset="-120"/>
              <a:ea typeface="Microsoft JhengHei" panose="020B0604030504040204" pitchFamily="34" charset="-120"/>
            </a:endParaRPr>
          </a:p>
          <a:p>
            <a:pPr algn="ctr"/>
            <a:r>
              <a:rPr kumimoji="1" lang="zh-TW" altLang="en-US" sz="3600" b="1" dirty="0">
                <a:solidFill>
                  <a:schemeClr val="tx1"/>
                </a:solidFill>
                <a:latin typeface="Microsoft JhengHei" panose="020B0604030504040204" pitchFamily="34" charset="-120"/>
                <a:ea typeface="Microsoft JhengHei" panose="020B0604030504040204" pitchFamily="34" charset="-120"/>
              </a:rPr>
              <a:t>男性</a:t>
            </a:r>
            <a:r>
              <a:rPr kumimoji="1" lang="en-US" altLang="zh-TW" sz="3600" b="1" dirty="0">
                <a:solidFill>
                  <a:schemeClr val="tx1"/>
                </a:solidFill>
                <a:latin typeface="Microsoft JhengHei" panose="020B0604030504040204" pitchFamily="34" charset="-120"/>
                <a:ea typeface="Microsoft JhengHei" panose="020B0604030504040204" pitchFamily="34" charset="-120"/>
              </a:rPr>
              <a:t>&lt;7.0kg/m</a:t>
            </a:r>
            <a:r>
              <a:rPr kumimoji="1" lang="en-US" altLang="zh-TW" sz="3600" b="1" baseline="30000" dirty="0">
                <a:solidFill>
                  <a:schemeClr val="tx1"/>
                </a:solidFill>
                <a:latin typeface="Microsoft JhengHei" panose="020B0604030504040204" pitchFamily="34" charset="-120"/>
                <a:ea typeface="Microsoft JhengHei" panose="020B0604030504040204" pitchFamily="34" charset="-120"/>
              </a:rPr>
              <a:t>2</a:t>
            </a:r>
          </a:p>
          <a:p>
            <a:pPr algn="ctr"/>
            <a:r>
              <a:rPr kumimoji="1" lang="zh-TW" altLang="en-US" sz="3600" b="1" dirty="0">
                <a:solidFill>
                  <a:schemeClr val="tx1"/>
                </a:solidFill>
                <a:latin typeface="Microsoft JhengHei" panose="020B0604030504040204" pitchFamily="34" charset="-120"/>
                <a:ea typeface="Microsoft JhengHei" panose="020B0604030504040204" pitchFamily="34" charset="-120"/>
              </a:rPr>
              <a:t>女性</a:t>
            </a:r>
            <a:r>
              <a:rPr kumimoji="1" lang="en-US" altLang="zh-TW" sz="3600" b="1" dirty="0">
                <a:solidFill>
                  <a:schemeClr val="tx1"/>
                </a:solidFill>
                <a:latin typeface="Microsoft JhengHei" panose="020B0604030504040204" pitchFamily="34" charset="-120"/>
                <a:ea typeface="Microsoft JhengHei" panose="020B0604030504040204" pitchFamily="34" charset="-120"/>
              </a:rPr>
              <a:t>&lt;5.4kg/m</a:t>
            </a:r>
            <a:r>
              <a:rPr kumimoji="1" lang="en-US" altLang="zh-TW" sz="3600" b="1" baseline="30000" dirty="0">
                <a:solidFill>
                  <a:schemeClr val="tx1"/>
                </a:solidFill>
                <a:latin typeface="Microsoft JhengHei" panose="020B0604030504040204" pitchFamily="34" charset="-120"/>
                <a:ea typeface="Microsoft JhengHei" panose="020B0604030504040204" pitchFamily="34" charset="-120"/>
              </a:rPr>
              <a:t>2</a:t>
            </a:r>
            <a:endParaRPr kumimoji="1" lang="zh-TW" altLang="en-US" sz="3600" b="1" baseline="30000" dirty="0">
              <a:solidFill>
                <a:schemeClr val="tx1"/>
              </a:solidFill>
              <a:latin typeface="Microsoft JhengHei" panose="020B0604030504040204" pitchFamily="34" charset="-120"/>
              <a:ea typeface="Microsoft JhengHei" panose="020B0604030504040204" pitchFamily="34" charset="-120"/>
            </a:endParaRPr>
          </a:p>
        </p:txBody>
      </p:sp>
      <p:sp>
        <p:nvSpPr>
          <p:cNvPr id="10" name="圓角矩形 9">
            <a:extLst>
              <a:ext uri="{FF2B5EF4-FFF2-40B4-BE49-F238E27FC236}">
                <a16:creationId xmlns:a16="http://schemas.microsoft.com/office/drawing/2014/main" id="{483BCC90-4501-6DF3-B10E-C44D83130BF3}"/>
              </a:ext>
            </a:extLst>
          </p:cNvPr>
          <p:cNvSpPr/>
          <p:nvPr/>
        </p:nvSpPr>
        <p:spPr>
          <a:xfrm>
            <a:off x="2133600" y="2550546"/>
            <a:ext cx="3600000" cy="2160000"/>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sz="3600" b="1" dirty="0">
                <a:solidFill>
                  <a:schemeClr val="tx1"/>
                </a:solidFill>
                <a:latin typeface="Microsoft JhengHei" panose="020B0604030504040204" pitchFamily="34" charset="-120"/>
                <a:ea typeface="Microsoft JhengHei" panose="020B0604030504040204" pitchFamily="34" charset="-120"/>
              </a:rPr>
              <a:t>5</a:t>
            </a:r>
            <a:r>
              <a:rPr kumimoji="1" lang="zh-TW" altLang="en-US" sz="3600" b="1" dirty="0">
                <a:solidFill>
                  <a:schemeClr val="tx1"/>
                </a:solidFill>
                <a:latin typeface="Microsoft JhengHei" panose="020B0604030504040204" pitchFamily="34" charset="-120"/>
                <a:ea typeface="Microsoft JhengHei" panose="020B0604030504040204" pitchFamily="34" charset="-120"/>
              </a:rPr>
              <a:t>下坐站測驗</a:t>
            </a:r>
            <a:endParaRPr kumimoji="1" lang="en-US" altLang="zh-TW" sz="3600" b="1" dirty="0">
              <a:solidFill>
                <a:schemeClr val="tx1"/>
              </a:solidFill>
              <a:latin typeface="Microsoft JhengHei" panose="020B0604030504040204" pitchFamily="34" charset="-120"/>
              <a:ea typeface="Microsoft JhengHei" panose="020B0604030504040204" pitchFamily="34" charset="-120"/>
            </a:endParaRPr>
          </a:p>
          <a:p>
            <a:pPr algn="ctr"/>
            <a:r>
              <a:rPr kumimoji="1" lang="en-US" altLang="zh-TW" sz="3600" b="1" dirty="0">
                <a:solidFill>
                  <a:schemeClr val="tx1"/>
                </a:solidFill>
                <a:latin typeface="Microsoft JhengHei" panose="020B0604030504040204" pitchFamily="34" charset="-120"/>
                <a:ea typeface="Microsoft JhengHei" panose="020B0604030504040204" pitchFamily="34" charset="-120"/>
              </a:rPr>
              <a:t>≥12</a:t>
            </a:r>
            <a:r>
              <a:rPr kumimoji="1" lang="zh-TW" altLang="en-US" sz="3600" b="1" dirty="0">
                <a:solidFill>
                  <a:schemeClr val="tx1"/>
                </a:solidFill>
                <a:latin typeface="Microsoft JhengHei" panose="020B0604030504040204" pitchFamily="34" charset="-120"/>
                <a:ea typeface="Microsoft JhengHei" panose="020B0604030504040204" pitchFamily="34" charset="-120"/>
              </a:rPr>
              <a:t>秒</a:t>
            </a:r>
            <a:endParaRPr kumimoji="1" lang="en-US" altLang="zh-TW" sz="3600" b="1" dirty="0">
              <a:solidFill>
                <a:schemeClr val="tx1"/>
              </a:solidFill>
              <a:latin typeface="Microsoft JhengHei" panose="020B0604030504040204" pitchFamily="34" charset="-120"/>
              <a:ea typeface="Microsoft JhengHei" panose="020B0604030504040204" pitchFamily="34" charset="-120"/>
            </a:endParaRPr>
          </a:p>
        </p:txBody>
      </p:sp>
      <p:sp>
        <p:nvSpPr>
          <p:cNvPr id="11" name="圓角矩形 10">
            <a:extLst>
              <a:ext uri="{FF2B5EF4-FFF2-40B4-BE49-F238E27FC236}">
                <a16:creationId xmlns:a16="http://schemas.microsoft.com/office/drawing/2014/main" id="{A75F31D7-F1A0-5EFD-0CB1-DC810791B62A}"/>
              </a:ext>
            </a:extLst>
          </p:cNvPr>
          <p:cNvSpPr/>
          <p:nvPr/>
        </p:nvSpPr>
        <p:spPr>
          <a:xfrm>
            <a:off x="7193596" y="2550546"/>
            <a:ext cx="3600000" cy="2160000"/>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sz="3600" b="1" dirty="0">
                <a:solidFill>
                  <a:schemeClr val="tx1"/>
                </a:solidFill>
                <a:latin typeface="Microsoft JhengHei" panose="020B0604030504040204" pitchFamily="34" charset="-120"/>
                <a:ea typeface="Microsoft JhengHei" panose="020B0604030504040204" pitchFamily="34" charset="-120"/>
              </a:rPr>
              <a:t>6</a:t>
            </a:r>
            <a:r>
              <a:rPr kumimoji="1" lang="zh-TW" altLang="en-US" sz="3600" b="1" dirty="0">
                <a:solidFill>
                  <a:schemeClr val="tx1"/>
                </a:solidFill>
                <a:latin typeface="Microsoft JhengHei" panose="020B0604030504040204" pitchFamily="34" charset="-120"/>
                <a:ea typeface="Microsoft JhengHei" panose="020B0604030504040204" pitchFamily="34" charset="-120"/>
              </a:rPr>
              <a:t>公尺步行速度</a:t>
            </a:r>
            <a:endParaRPr kumimoji="1" lang="en-US" altLang="zh-TW" sz="3600" b="1" dirty="0">
              <a:solidFill>
                <a:schemeClr val="tx1"/>
              </a:solidFill>
              <a:latin typeface="Microsoft JhengHei" panose="020B0604030504040204" pitchFamily="34" charset="-120"/>
              <a:ea typeface="Microsoft JhengHei" panose="020B0604030504040204" pitchFamily="34" charset="-120"/>
            </a:endParaRPr>
          </a:p>
          <a:p>
            <a:pPr algn="ctr"/>
            <a:r>
              <a:rPr kumimoji="1" lang="en-US" altLang="zh-TW" sz="3600" b="1" dirty="0">
                <a:solidFill>
                  <a:schemeClr val="tx1"/>
                </a:solidFill>
                <a:latin typeface="Microsoft JhengHei" panose="020B0604030504040204" pitchFamily="34" charset="-120"/>
                <a:ea typeface="Microsoft JhengHei" panose="020B0604030504040204" pitchFamily="34" charset="-120"/>
              </a:rPr>
              <a:t>&lt;1</a:t>
            </a:r>
            <a:r>
              <a:rPr kumimoji="1" lang="zh-TW" altLang="en-US" sz="3600" b="1" dirty="0">
                <a:solidFill>
                  <a:schemeClr val="tx1"/>
                </a:solidFill>
                <a:latin typeface="Microsoft JhengHei" panose="020B0604030504040204" pitchFamily="34" charset="-120"/>
                <a:ea typeface="Microsoft JhengHei" panose="020B0604030504040204" pitchFamily="34" charset="-120"/>
              </a:rPr>
              <a:t>公尺</a:t>
            </a:r>
            <a:r>
              <a:rPr kumimoji="1" lang="en-US" altLang="zh-TW" sz="3600" b="1" dirty="0">
                <a:solidFill>
                  <a:schemeClr val="tx1"/>
                </a:solidFill>
                <a:latin typeface="Microsoft JhengHei" panose="020B0604030504040204" pitchFamily="34" charset="-120"/>
                <a:ea typeface="Microsoft JhengHei" panose="020B0604030504040204" pitchFamily="34" charset="-120"/>
              </a:rPr>
              <a:t>/</a:t>
            </a:r>
            <a:r>
              <a:rPr kumimoji="1" lang="zh-TW" altLang="en-US" sz="3600" b="1" dirty="0">
                <a:solidFill>
                  <a:schemeClr val="tx1"/>
                </a:solidFill>
                <a:latin typeface="Microsoft JhengHei" panose="020B0604030504040204" pitchFamily="34" charset="-120"/>
                <a:ea typeface="Microsoft JhengHei" panose="020B0604030504040204" pitchFamily="34" charset="-120"/>
              </a:rPr>
              <a:t>秒</a:t>
            </a:r>
          </a:p>
        </p:txBody>
      </p:sp>
      <p:sp>
        <p:nvSpPr>
          <p:cNvPr id="13" name="文字方塊 12">
            <a:extLst>
              <a:ext uri="{FF2B5EF4-FFF2-40B4-BE49-F238E27FC236}">
                <a16:creationId xmlns:a16="http://schemas.microsoft.com/office/drawing/2014/main" id="{59A1D9C8-79D7-CB73-0F1D-68F18C9933D7}"/>
              </a:ext>
            </a:extLst>
          </p:cNvPr>
          <p:cNvSpPr txBox="1"/>
          <p:nvPr/>
        </p:nvSpPr>
        <p:spPr>
          <a:xfrm>
            <a:off x="6096000" y="3215047"/>
            <a:ext cx="495126" cy="830997"/>
          </a:xfrm>
          <a:prstGeom prst="rect">
            <a:avLst/>
          </a:prstGeom>
          <a:noFill/>
        </p:spPr>
        <p:txBody>
          <a:bodyPr wrap="square" rtlCol="0">
            <a:spAutoFit/>
          </a:bodyPr>
          <a:lstStyle/>
          <a:p>
            <a:r>
              <a:rPr kumimoji="1" lang="zh-TW" altLang="en-US" sz="4800" b="1" dirty="0">
                <a:latin typeface="Microsoft JhengHei" panose="020B0604030504040204" pitchFamily="34" charset="-120"/>
                <a:ea typeface="Microsoft JhengHei" panose="020B0604030504040204" pitchFamily="34" charset="-120"/>
              </a:rPr>
              <a:t>或</a:t>
            </a:r>
          </a:p>
        </p:txBody>
      </p:sp>
      <p:sp>
        <p:nvSpPr>
          <p:cNvPr id="14" name="文字方塊 13">
            <a:extLst>
              <a:ext uri="{FF2B5EF4-FFF2-40B4-BE49-F238E27FC236}">
                <a16:creationId xmlns:a16="http://schemas.microsoft.com/office/drawing/2014/main" id="{C92BD7A1-9355-71FC-93D1-C448FEDDB503}"/>
              </a:ext>
            </a:extLst>
          </p:cNvPr>
          <p:cNvSpPr txBox="1"/>
          <p:nvPr/>
        </p:nvSpPr>
        <p:spPr>
          <a:xfrm>
            <a:off x="8745775" y="7227959"/>
            <a:ext cx="495126" cy="830997"/>
          </a:xfrm>
          <a:prstGeom prst="rect">
            <a:avLst/>
          </a:prstGeom>
          <a:noFill/>
        </p:spPr>
        <p:txBody>
          <a:bodyPr wrap="square" rtlCol="0">
            <a:spAutoFit/>
          </a:bodyPr>
          <a:lstStyle/>
          <a:p>
            <a:r>
              <a:rPr kumimoji="1" lang="zh-TW" altLang="en-US" sz="4800" b="1" dirty="0">
                <a:latin typeface="Microsoft JhengHei" panose="020B0604030504040204" pitchFamily="34" charset="-120"/>
                <a:ea typeface="Microsoft JhengHei" panose="020B0604030504040204" pitchFamily="34" charset="-120"/>
              </a:rPr>
              <a:t>或</a:t>
            </a:r>
          </a:p>
        </p:txBody>
      </p:sp>
      <p:sp>
        <p:nvSpPr>
          <p:cNvPr id="16" name="向右箭號 15">
            <a:extLst>
              <a:ext uri="{FF2B5EF4-FFF2-40B4-BE49-F238E27FC236}">
                <a16:creationId xmlns:a16="http://schemas.microsoft.com/office/drawing/2014/main" id="{E268D9C0-E983-15E5-AAA4-872D460293D9}"/>
              </a:ext>
            </a:extLst>
          </p:cNvPr>
          <p:cNvSpPr/>
          <p:nvPr/>
        </p:nvSpPr>
        <p:spPr>
          <a:xfrm rot="5400000">
            <a:off x="8620672" y="5361132"/>
            <a:ext cx="1046655" cy="762000"/>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圓角矩形 2">
            <a:extLst>
              <a:ext uri="{FF2B5EF4-FFF2-40B4-BE49-F238E27FC236}">
                <a16:creationId xmlns:a16="http://schemas.microsoft.com/office/drawing/2014/main" id="{24EDCC64-FEB9-9046-E8FD-74220E8245B7}"/>
              </a:ext>
            </a:extLst>
          </p:cNvPr>
          <p:cNvSpPr/>
          <p:nvPr/>
        </p:nvSpPr>
        <p:spPr>
          <a:xfrm>
            <a:off x="12249600" y="2550546"/>
            <a:ext cx="3600000" cy="2160000"/>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3600" b="1" dirty="0">
                <a:solidFill>
                  <a:schemeClr val="tx1"/>
                </a:solidFill>
                <a:latin typeface="Microsoft JhengHei" panose="020B0604030504040204" pitchFamily="34" charset="-120"/>
                <a:ea typeface="Microsoft JhengHei" panose="020B0604030504040204" pitchFamily="34" charset="-120"/>
              </a:rPr>
              <a:t>簡易身體功能量表</a:t>
            </a:r>
            <a:r>
              <a:rPr kumimoji="1" lang="en-US" altLang="zh-TW" sz="3600" b="1" dirty="0">
                <a:solidFill>
                  <a:schemeClr val="tx1"/>
                </a:solidFill>
                <a:latin typeface="Microsoft JhengHei" panose="020B0604030504040204" pitchFamily="34" charset="-120"/>
                <a:ea typeface="Microsoft JhengHei" panose="020B0604030504040204" pitchFamily="34" charset="-120"/>
              </a:rPr>
              <a:t> (SPPB)</a:t>
            </a:r>
          </a:p>
          <a:p>
            <a:pPr algn="ctr"/>
            <a:r>
              <a:rPr lang="zh-TW" altLang="en-US" sz="3600" b="0" i="0" dirty="0">
                <a:solidFill>
                  <a:srgbClr val="040C28"/>
                </a:solidFill>
                <a:effectLst/>
                <a:latin typeface="Arial" panose="020B0604020202020204" pitchFamily="34" charset="0"/>
              </a:rPr>
              <a:t>≤ </a:t>
            </a:r>
            <a:r>
              <a:rPr lang="en-US" altLang="zh-TW" sz="3600" b="1" i="0" dirty="0">
                <a:solidFill>
                  <a:srgbClr val="040C28"/>
                </a:solidFill>
                <a:effectLst/>
                <a:latin typeface="Microsoft JhengHei" panose="020B0604030504040204" pitchFamily="34" charset="-120"/>
                <a:ea typeface="Microsoft JhengHei" panose="020B0604030504040204" pitchFamily="34" charset="-120"/>
              </a:rPr>
              <a:t>9</a:t>
            </a:r>
            <a:r>
              <a:rPr kumimoji="1" lang="zh-TW" altLang="en-US" sz="3600" b="1" i="0" dirty="0">
                <a:solidFill>
                  <a:schemeClr val="tx1"/>
                </a:solidFill>
                <a:effectLst/>
                <a:latin typeface="Microsoft JhengHei" panose="020B0604030504040204" pitchFamily="34" charset="-120"/>
                <a:ea typeface="Microsoft JhengHei" panose="020B0604030504040204" pitchFamily="34" charset="-120"/>
              </a:rPr>
              <a:t>分</a:t>
            </a:r>
            <a:endParaRPr kumimoji="1" lang="zh-TW" altLang="en-US" sz="3600" b="1" dirty="0">
              <a:solidFill>
                <a:schemeClr val="tx1"/>
              </a:solidFill>
              <a:latin typeface="Microsoft JhengHei" panose="020B0604030504040204" pitchFamily="34" charset="-120"/>
              <a:ea typeface="Microsoft JhengHei" panose="020B0604030504040204" pitchFamily="34" charset="-120"/>
            </a:endParaRPr>
          </a:p>
        </p:txBody>
      </p:sp>
      <p:sp>
        <p:nvSpPr>
          <p:cNvPr id="5" name="文字方塊 4">
            <a:extLst>
              <a:ext uri="{FF2B5EF4-FFF2-40B4-BE49-F238E27FC236}">
                <a16:creationId xmlns:a16="http://schemas.microsoft.com/office/drawing/2014/main" id="{AFA764B5-5F0A-0EB1-87B9-A31F97E50B2F}"/>
              </a:ext>
            </a:extLst>
          </p:cNvPr>
          <p:cNvSpPr txBox="1"/>
          <p:nvPr/>
        </p:nvSpPr>
        <p:spPr>
          <a:xfrm>
            <a:off x="11125200" y="3215047"/>
            <a:ext cx="495126" cy="830997"/>
          </a:xfrm>
          <a:prstGeom prst="rect">
            <a:avLst/>
          </a:prstGeom>
          <a:noFill/>
        </p:spPr>
        <p:txBody>
          <a:bodyPr wrap="square" rtlCol="0">
            <a:spAutoFit/>
          </a:bodyPr>
          <a:lstStyle/>
          <a:p>
            <a:r>
              <a:rPr kumimoji="1" lang="zh-TW" altLang="en-US" sz="4800" b="1" dirty="0">
                <a:latin typeface="Microsoft JhengHei" panose="020B0604030504040204" pitchFamily="34" charset="-120"/>
                <a:ea typeface="Microsoft JhengHei" panose="020B0604030504040204" pitchFamily="34" charset="-120"/>
              </a:rPr>
              <a:t>或</a:t>
            </a:r>
          </a:p>
        </p:txBody>
      </p:sp>
      <p:sp>
        <p:nvSpPr>
          <p:cNvPr id="6" name="圓角矩形 5">
            <a:extLst>
              <a:ext uri="{FF2B5EF4-FFF2-40B4-BE49-F238E27FC236}">
                <a16:creationId xmlns:a16="http://schemas.microsoft.com/office/drawing/2014/main" id="{24734F05-74DC-2167-69F7-43D4090F3890}"/>
              </a:ext>
            </a:extLst>
          </p:cNvPr>
          <p:cNvSpPr/>
          <p:nvPr/>
        </p:nvSpPr>
        <p:spPr>
          <a:xfrm>
            <a:off x="9913491" y="6563458"/>
            <a:ext cx="4282225" cy="21600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sz="3600" b="1" dirty="0">
                <a:solidFill>
                  <a:schemeClr val="tx1"/>
                </a:solidFill>
                <a:latin typeface="Microsoft JhengHei" panose="020B0604030504040204" pitchFamily="34" charset="-120"/>
                <a:ea typeface="Microsoft JhengHei" panose="020B0604030504040204" pitchFamily="34" charset="-120"/>
              </a:rPr>
              <a:t>BIA</a:t>
            </a:r>
            <a:r>
              <a:rPr kumimoji="1" lang="zh-TW" altLang="en-US" sz="3600" b="1" dirty="0">
                <a:solidFill>
                  <a:schemeClr val="tx1"/>
                </a:solidFill>
                <a:latin typeface="Microsoft JhengHei" panose="020B0604030504040204" pitchFamily="34" charset="-120"/>
                <a:ea typeface="Microsoft JhengHei" panose="020B0604030504040204" pitchFamily="34" charset="-120"/>
              </a:rPr>
              <a:t>測量</a:t>
            </a:r>
            <a:endParaRPr kumimoji="1" lang="en-US" altLang="zh-TW" sz="3600" b="1" dirty="0">
              <a:solidFill>
                <a:schemeClr val="tx1"/>
              </a:solidFill>
              <a:latin typeface="Microsoft JhengHei" panose="020B0604030504040204" pitchFamily="34" charset="-120"/>
              <a:ea typeface="Microsoft JhengHei" panose="020B0604030504040204" pitchFamily="34" charset="-120"/>
            </a:endParaRPr>
          </a:p>
          <a:p>
            <a:pPr algn="ctr"/>
            <a:r>
              <a:rPr kumimoji="1" lang="zh-TW" altLang="en-US" sz="3600" b="1" dirty="0">
                <a:solidFill>
                  <a:schemeClr val="tx1"/>
                </a:solidFill>
                <a:latin typeface="Microsoft JhengHei" panose="020B0604030504040204" pitchFamily="34" charset="-120"/>
                <a:ea typeface="Microsoft JhengHei" panose="020B0604030504040204" pitchFamily="34" charset="-120"/>
              </a:rPr>
              <a:t>男性</a:t>
            </a:r>
            <a:r>
              <a:rPr kumimoji="1" lang="en-US" altLang="zh-TW" sz="3600" b="1" dirty="0">
                <a:solidFill>
                  <a:schemeClr val="tx1"/>
                </a:solidFill>
                <a:latin typeface="Microsoft JhengHei" panose="020B0604030504040204" pitchFamily="34" charset="-120"/>
                <a:ea typeface="Microsoft JhengHei" panose="020B0604030504040204" pitchFamily="34" charset="-120"/>
              </a:rPr>
              <a:t>&lt;7.0kg/m</a:t>
            </a:r>
            <a:r>
              <a:rPr kumimoji="1" lang="en-US" altLang="zh-TW" sz="3600" b="1" baseline="30000" dirty="0">
                <a:solidFill>
                  <a:schemeClr val="tx1"/>
                </a:solidFill>
                <a:latin typeface="Microsoft JhengHei" panose="020B0604030504040204" pitchFamily="34" charset="-120"/>
                <a:ea typeface="Microsoft JhengHei" panose="020B0604030504040204" pitchFamily="34" charset="-120"/>
              </a:rPr>
              <a:t>2</a:t>
            </a:r>
          </a:p>
          <a:p>
            <a:pPr algn="ctr"/>
            <a:r>
              <a:rPr kumimoji="1" lang="zh-TW" altLang="en-US" sz="3600" b="1" dirty="0">
                <a:solidFill>
                  <a:schemeClr val="tx1"/>
                </a:solidFill>
                <a:latin typeface="Microsoft JhengHei" panose="020B0604030504040204" pitchFamily="34" charset="-120"/>
                <a:ea typeface="Microsoft JhengHei" panose="020B0604030504040204" pitchFamily="34" charset="-120"/>
              </a:rPr>
              <a:t>女性</a:t>
            </a:r>
            <a:r>
              <a:rPr kumimoji="1" lang="en-US" altLang="zh-TW" sz="3600" b="1" dirty="0">
                <a:solidFill>
                  <a:schemeClr val="tx1"/>
                </a:solidFill>
                <a:latin typeface="Microsoft JhengHei" panose="020B0604030504040204" pitchFamily="34" charset="-120"/>
                <a:ea typeface="Microsoft JhengHei" panose="020B0604030504040204" pitchFamily="34" charset="-120"/>
              </a:rPr>
              <a:t>&lt;5.7kg/m</a:t>
            </a:r>
            <a:r>
              <a:rPr kumimoji="1" lang="en-US" altLang="zh-TW" sz="3600" b="1" baseline="30000" dirty="0">
                <a:solidFill>
                  <a:schemeClr val="tx1"/>
                </a:solidFill>
                <a:latin typeface="Microsoft JhengHei" panose="020B0604030504040204" pitchFamily="34" charset="-120"/>
                <a:ea typeface="Microsoft JhengHei" panose="020B0604030504040204" pitchFamily="34" charset="-120"/>
              </a:rPr>
              <a:t>2</a:t>
            </a:r>
            <a:endParaRPr kumimoji="1" lang="zh-TW" altLang="en-US" sz="3600" b="1" baseline="30000" dirty="0">
              <a:solidFill>
                <a:schemeClr val="tx1"/>
              </a:solidFill>
              <a:latin typeface="Microsoft JhengHei" panose="020B0604030504040204" pitchFamily="34" charset="-120"/>
              <a:ea typeface="Microsoft JhengHei" panose="020B0604030504040204" pitchFamily="34" charset="-120"/>
            </a:endParaRPr>
          </a:p>
        </p:txBody>
      </p:sp>
      <p:sp>
        <p:nvSpPr>
          <p:cNvPr id="8" name="矩形 7">
            <a:extLst>
              <a:ext uri="{FF2B5EF4-FFF2-40B4-BE49-F238E27FC236}">
                <a16:creationId xmlns:a16="http://schemas.microsoft.com/office/drawing/2014/main" id="{A9511220-E93B-C48B-4158-54D6164C3C8B}"/>
              </a:ext>
            </a:extLst>
          </p:cNvPr>
          <p:cNvSpPr/>
          <p:nvPr/>
        </p:nvSpPr>
        <p:spPr>
          <a:xfrm>
            <a:off x="4038600" y="8650539"/>
            <a:ext cx="10255829" cy="1046657"/>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ASMI</a:t>
            </a:r>
            <a:r>
              <a:rPr kumimoji="1"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計算公式：四肢骨骼肌質量</a:t>
            </a:r>
            <a:r>
              <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 (kg)</a:t>
            </a:r>
            <a:r>
              <a:rPr kumimoji="1"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altLang="zh-TW"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a:t>
            </a:r>
            <a:r>
              <a:rPr lang="zh-TW" altLang="en-US"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 身高</a:t>
            </a:r>
            <a:r>
              <a:rPr lang="en-US" altLang="zh-TW"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 (m)</a:t>
            </a:r>
            <a:r>
              <a:rPr lang="zh-TW" altLang="en-US" sz="2800" b="0" dirty="0">
                <a:solidFill>
                  <a:srgbClr val="040C28"/>
                </a:solidFill>
                <a:effectLst/>
                <a:latin typeface="Arial" panose="020B0604020202020204" pitchFamily="34" charset="0"/>
              </a:rPr>
              <a:t> </a:t>
            </a:r>
            <a:r>
              <a:rPr lang="en-US" altLang="zh-TW" sz="2800" b="0" dirty="0">
                <a:solidFill>
                  <a:srgbClr val="040C28"/>
                </a:solidFill>
                <a:effectLst/>
                <a:latin typeface="Arial" panose="020B0604020202020204" pitchFamily="34" charset="0"/>
              </a:rPr>
              <a:t>÷</a:t>
            </a:r>
            <a:r>
              <a:rPr lang="zh-TW" altLang="en-US"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身高</a:t>
            </a:r>
            <a:r>
              <a:rPr lang="en-US" altLang="zh-TW"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 (m)</a:t>
            </a:r>
            <a:endPar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9" name="矩形 8">
            <a:extLst>
              <a:ext uri="{FF2B5EF4-FFF2-40B4-BE49-F238E27FC236}">
                <a16:creationId xmlns:a16="http://schemas.microsoft.com/office/drawing/2014/main" id="{A8BA0806-9941-540A-D710-A8253FBA5159}"/>
              </a:ext>
            </a:extLst>
          </p:cNvPr>
          <p:cNvSpPr/>
          <p:nvPr/>
        </p:nvSpPr>
        <p:spPr>
          <a:xfrm>
            <a:off x="12249600" y="4496455"/>
            <a:ext cx="4490043" cy="2160000"/>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kumimoji="1"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平衡測試：</a:t>
            </a:r>
            <a:r>
              <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0-4</a:t>
            </a:r>
            <a:r>
              <a:rPr kumimoji="1"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分</a:t>
            </a:r>
            <a:endPar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marL="457200" indent="-457200">
              <a:buFont typeface="Arial" panose="020B0604020202020204" pitchFamily="34" charset="0"/>
              <a:buChar char="•"/>
            </a:pPr>
            <a:r>
              <a:rPr kumimoji="1"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步行速度測試：</a:t>
            </a:r>
            <a:r>
              <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0-4</a:t>
            </a:r>
            <a:r>
              <a:rPr kumimoji="1"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分</a:t>
            </a:r>
            <a:endPar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marL="457200" indent="-457200">
              <a:buFont typeface="Arial" panose="020B0604020202020204" pitchFamily="34" charset="0"/>
              <a:buChar char="•"/>
            </a:pPr>
            <a:r>
              <a:rPr kumimoji="1"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椅子起站測試：</a:t>
            </a:r>
            <a:r>
              <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0-4</a:t>
            </a:r>
            <a:r>
              <a:rPr kumimoji="1"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分</a:t>
            </a:r>
            <a:endPar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18" name="文字方塊 17">
            <a:extLst>
              <a:ext uri="{FF2B5EF4-FFF2-40B4-BE49-F238E27FC236}">
                <a16:creationId xmlns:a16="http://schemas.microsoft.com/office/drawing/2014/main" id="{AB0A7251-0A45-13A9-F1D3-8834D1B8085A}"/>
              </a:ext>
            </a:extLst>
          </p:cNvPr>
          <p:cNvSpPr txBox="1"/>
          <p:nvPr/>
        </p:nvSpPr>
        <p:spPr>
          <a:xfrm>
            <a:off x="13716000" y="9619948"/>
            <a:ext cx="8253804" cy="369332"/>
          </a:xfrm>
          <a:prstGeom prst="rect">
            <a:avLst/>
          </a:prstGeom>
          <a:noFill/>
        </p:spPr>
        <p:txBody>
          <a:bodyPr wrap="square" rtlCol="0">
            <a:spAutoFit/>
          </a:bodyPr>
          <a:lstStyle/>
          <a:p>
            <a:r>
              <a:rPr lang="zh-TW" altLang="en-US" dirty="0">
                <a:latin typeface="Microsoft JhengHei" panose="020B0604030504040204" pitchFamily="34" charset="-120"/>
                <a:ea typeface="Microsoft JhengHei" panose="020B0604030504040204" pitchFamily="34" charset="-120"/>
              </a:rPr>
              <a:t>資料來源：</a:t>
            </a:r>
            <a:r>
              <a:rPr lang="en-US" altLang="zh-TW" dirty="0">
                <a:latin typeface="Microsoft JhengHei" panose="020B0604030504040204" pitchFamily="34" charset="-120"/>
                <a:ea typeface="Microsoft JhengHei" panose="020B0604030504040204" pitchFamily="34" charset="-120"/>
              </a:rPr>
              <a:t>2019 AWGS </a:t>
            </a:r>
            <a:r>
              <a:rPr lang="zh-TW" altLang="en-US" dirty="0">
                <a:latin typeface="Microsoft JhengHei" panose="020B0604030504040204" pitchFamily="34" charset="-120"/>
                <a:ea typeface="Microsoft JhengHei" panose="020B0604030504040204" pitchFamily="34" charset="-120"/>
              </a:rPr>
              <a:t>亞洲肌少症共識</a:t>
            </a: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875274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CA3224DE-068A-72A5-B317-60839865F376}"/>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CC1A3CB2-89C4-61FF-51C0-71049A41ACEA}"/>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肌少症診斷 </a:t>
            </a:r>
            <a:r>
              <a:rPr lang="en-US" altLang="zh-TW" sz="6000" b="1" dirty="0">
                <a:solidFill>
                  <a:srgbClr val="0E47A1"/>
                </a:solidFill>
                <a:latin typeface="微軟正黑體" panose="020B0604030504040204" pitchFamily="34" charset="-120"/>
                <a:ea typeface="微軟正黑體" panose="020B0604030504040204" pitchFamily="34" charset="-120"/>
              </a:rPr>
              <a:t>(</a:t>
            </a:r>
            <a:r>
              <a:rPr lang="zh-TW" altLang="en-US" sz="6000" b="1" dirty="0">
                <a:solidFill>
                  <a:srgbClr val="0E47A1"/>
                </a:solidFill>
                <a:latin typeface="微軟正黑體" panose="020B0604030504040204" pitchFamily="34" charset="-120"/>
                <a:ea typeface="微軟正黑體" panose="020B0604030504040204" pitchFamily="34" charset="-120"/>
              </a:rPr>
              <a:t>需轉介醫療院所</a:t>
            </a:r>
            <a:r>
              <a:rPr lang="en-US" altLang="zh-TW" sz="6000" b="1" dirty="0">
                <a:solidFill>
                  <a:srgbClr val="0E47A1"/>
                </a:solidFill>
                <a:latin typeface="微軟正黑體" panose="020B0604030504040204" pitchFamily="34" charset="-120"/>
                <a:ea typeface="微軟正黑體" panose="020B0604030504040204" pitchFamily="34" charset="-120"/>
              </a:rPr>
              <a:t>)</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CA2D0D8C-A4F3-7FA4-3EA6-7E93393BD3FA}"/>
              </a:ext>
            </a:extLst>
          </p:cNvPr>
          <p:cNvSpPr txBox="1"/>
          <p:nvPr/>
        </p:nvSpPr>
        <p:spPr>
          <a:xfrm>
            <a:off x="13716000" y="9619948"/>
            <a:ext cx="8253804" cy="369332"/>
          </a:xfrm>
          <a:prstGeom prst="rect">
            <a:avLst/>
          </a:prstGeom>
          <a:noFill/>
        </p:spPr>
        <p:txBody>
          <a:bodyPr wrap="square" rtlCol="0">
            <a:spAutoFit/>
          </a:bodyPr>
          <a:lstStyle/>
          <a:p>
            <a:r>
              <a:rPr lang="zh-TW" altLang="en-US" dirty="0">
                <a:latin typeface="Microsoft JhengHei" panose="020B0604030504040204" pitchFamily="34" charset="-120"/>
                <a:ea typeface="Microsoft JhengHei" panose="020B0604030504040204" pitchFamily="34" charset="-120"/>
              </a:rPr>
              <a:t>資料來源：</a:t>
            </a:r>
            <a:r>
              <a:rPr lang="en-US" altLang="zh-TW" dirty="0">
                <a:latin typeface="Microsoft JhengHei" panose="020B0604030504040204" pitchFamily="34" charset="-120"/>
                <a:ea typeface="Microsoft JhengHei" panose="020B0604030504040204" pitchFamily="34" charset="-120"/>
              </a:rPr>
              <a:t>2019 AWGS </a:t>
            </a:r>
            <a:r>
              <a:rPr lang="zh-TW" altLang="en-US" dirty="0">
                <a:latin typeface="Microsoft JhengHei" panose="020B0604030504040204" pitchFamily="34" charset="-120"/>
                <a:ea typeface="Microsoft JhengHei" panose="020B0604030504040204" pitchFamily="34" charset="-120"/>
              </a:rPr>
              <a:t>亞洲肌少症共識</a:t>
            </a:r>
          </a:p>
        </p:txBody>
      </p:sp>
      <p:graphicFrame>
        <p:nvGraphicFramePr>
          <p:cNvPr id="2" name="表格 1">
            <a:extLst>
              <a:ext uri="{FF2B5EF4-FFF2-40B4-BE49-F238E27FC236}">
                <a16:creationId xmlns:a16="http://schemas.microsoft.com/office/drawing/2014/main" id="{524ED810-EE3E-254B-CB3A-0428A855BF1A}"/>
              </a:ext>
            </a:extLst>
          </p:cNvPr>
          <p:cNvGraphicFramePr>
            <a:graphicFrameLocks noGrp="1"/>
          </p:cNvGraphicFramePr>
          <p:nvPr>
            <p:extLst>
              <p:ext uri="{D42A27DB-BD31-4B8C-83A1-F6EECF244321}">
                <p14:modId xmlns:p14="http://schemas.microsoft.com/office/powerpoint/2010/main" val="3343010389"/>
              </p:ext>
            </p:extLst>
          </p:nvPr>
        </p:nvGraphicFramePr>
        <p:xfrm>
          <a:off x="1078196" y="2313710"/>
          <a:ext cx="14619004" cy="5379028"/>
        </p:xfrm>
        <a:graphic>
          <a:graphicData uri="http://schemas.openxmlformats.org/drawingml/2006/table">
            <a:tbl>
              <a:tblPr firstRow="1" bandRow="1">
                <a:tableStyleId>{5C22544A-7EE6-4342-B048-85BDC9FD1C3A}</a:tableStyleId>
              </a:tblPr>
              <a:tblGrid>
                <a:gridCol w="3654751">
                  <a:extLst>
                    <a:ext uri="{9D8B030D-6E8A-4147-A177-3AD203B41FA5}">
                      <a16:colId xmlns:a16="http://schemas.microsoft.com/office/drawing/2014/main" val="3419575798"/>
                    </a:ext>
                  </a:extLst>
                </a:gridCol>
                <a:gridCol w="3654751">
                  <a:extLst>
                    <a:ext uri="{9D8B030D-6E8A-4147-A177-3AD203B41FA5}">
                      <a16:colId xmlns:a16="http://schemas.microsoft.com/office/drawing/2014/main" val="4150907864"/>
                    </a:ext>
                  </a:extLst>
                </a:gridCol>
                <a:gridCol w="3654751">
                  <a:extLst>
                    <a:ext uri="{9D8B030D-6E8A-4147-A177-3AD203B41FA5}">
                      <a16:colId xmlns:a16="http://schemas.microsoft.com/office/drawing/2014/main" val="4097153948"/>
                    </a:ext>
                  </a:extLst>
                </a:gridCol>
                <a:gridCol w="3654751">
                  <a:extLst>
                    <a:ext uri="{9D8B030D-6E8A-4147-A177-3AD203B41FA5}">
                      <a16:colId xmlns:a16="http://schemas.microsoft.com/office/drawing/2014/main" val="4211305942"/>
                    </a:ext>
                  </a:extLst>
                </a:gridCol>
              </a:tblGrid>
              <a:tr h="1344757">
                <a:tc>
                  <a:txBody>
                    <a:bodyPr/>
                    <a:lstStyle/>
                    <a:p>
                      <a:pPr algn="ctr"/>
                      <a:r>
                        <a:rPr lang="en-US" altLang="zh-TW" sz="3600" b="1" i="0" dirty="0" smtClean="0">
                          <a:latin typeface="Microsoft JhengHei" panose="020B0604030504040204" pitchFamily="34" charset="-120"/>
                          <a:ea typeface="Microsoft JhengHei" panose="020B0604030504040204" pitchFamily="34" charset="-120"/>
                        </a:rPr>
                        <a:t>Stage</a:t>
                      </a:r>
                      <a:r>
                        <a:rPr lang="en-US" altLang="zh-TW" sz="3600" b="1" i="0" baseline="0" dirty="0" smtClean="0">
                          <a:latin typeface="Microsoft JhengHei" panose="020B0604030504040204" pitchFamily="34" charset="-120"/>
                          <a:ea typeface="Microsoft JhengHei" panose="020B0604030504040204" pitchFamily="34" charset="-120"/>
                        </a:rPr>
                        <a:t> </a:t>
                      </a:r>
                      <a:endParaRPr lang="zh-TW" altLang="en-US" sz="3600" b="1" i="0" dirty="0">
                        <a:latin typeface="Microsoft JhengHei" panose="020B0604030504040204" pitchFamily="34" charset="-120"/>
                        <a:ea typeface="Microsoft JhengHei" panose="020B0604030504040204" pitchFamily="34" charset="-120"/>
                      </a:endParaRPr>
                    </a:p>
                  </a:txBody>
                  <a:tcPr anchor="ctr"/>
                </a:tc>
                <a:tc>
                  <a:txBody>
                    <a:bodyPr/>
                    <a:lstStyle/>
                    <a:p>
                      <a:pPr algn="ctr"/>
                      <a:r>
                        <a:rPr lang="zh-TW" altLang="en-US" sz="3600" b="1" i="0" dirty="0" smtClean="0">
                          <a:latin typeface="Microsoft JhengHei" panose="020B0604030504040204" pitchFamily="34" charset="-120"/>
                          <a:ea typeface="Microsoft JhengHei" panose="020B0604030504040204" pitchFamily="34" charset="-120"/>
                        </a:rPr>
                        <a:t>肌</a:t>
                      </a:r>
                      <a:r>
                        <a:rPr lang="zh-TW" altLang="en-US" sz="3600" b="1" i="0" dirty="0">
                          <a:latin typeface="Microsoft JhengHei" panose="020B0604030504040204" pitchFamily="34" charset="-120"/>
                          <a:ea typeface="Microsoft JhengHei" panose="020B0604030504040204" pitchFamily="34" charset="-120"/>
                        </a:rPr>
                        <a:t>少</a:t>
                      </a:r>
                      <a:r>
                        <a:rPr lang="zh-TW" altLang="en-US" sz="3600" b="1" i="0" dirty="0" smtClean="0">
                          <a:latin typeface="Microsoft JhengHei" panose="020B0604030504040204" pitchFamily="34" charset="-120"/>
                          <a:ea typeface="Microsoft JhengHei" panose="020B0604030504040204" pitchFamily="34" charset="-120"/>
                        </a:rPr>
                        <a:t>症前期</a:t>
                      </a:r>
                      <a:endParaRPr lang="en-US" altLang="zh-TW" sz="3600" b="1" i="0" dirty="0" smtClean="0">
                        <a:latin typeface="Microsoft JhengHei" panose="020B0604030504040204" pitchFamily="34" charset="-120"/>
                        <a:ea typeface="Microsoft JhengHei" panose="020B0604030504040204" pitchFamily="34" charset="-120"/>
                      </a:endParaRPr>
                    </a:p>
                    <a:p>
                      <a:pPr algn="ctr"/>
                      <a:r>
                        <a:rPr lang="en-US" altLang="zh-TW" sz="2800" b="1" i="0" dirty="0" err="1" smtClean="0">
                          <a:latin typeface="Microsoft JhengHei" panose="020B0604030504040204" pitchFamily="34" charset="-120"/>
                          <a:ea typeface="Microsoft JhengHei" panose="020B0604030504040204" pitchFamily="34" charset="-120"/>
                        </a:rPr>
                        <a:t>Presarcopenia</a:t>
                      </a:r>
                      <a:endParaRPr lang="zh-TW" altLang="en-US" sz="2800" b="1" i="0" dirty="0">
                        <a:latin typeface="Microsoft JhengHei" panose="020B0604030504040204" pitchFamily="34" charset="-120"/>
                        <a:ea typeface="Microsoft JhengHei" panose="020B0604030504040204" pitchFamily="34" charset="-120"/>
                      </a:endParaRPr>
                    </a:p>
                  </a:txBody>
                  <a:tcPr anchor="ctr"/>
                </a:tc>
                <a:tc>
                  <a:txBody>
                    <a:bodyPr/>
                    <a:lstStyle/>
                    <a:p>
                      <a:pPr algn="ctr"/>
                      <a:r>
                        <a:rPr lang="zh-TW" altLang="en-US" sz="3600" b="1" i="0" dirty="0">
                          <a:latin typeface="Microsoft JhengHei" panose="020B0604030504040204" pitchFamily="34" charset="-120"/>
                          <a:ea typeface="Microsoft JhengHei" panose="020B0604030504040204" pitchFamily="34" charset="-120"/>
                        </a:rPr>
                        <a:t>肌少</a:t>
                      </a:r>
                      <a:r>
                        <a:rPr lang="zh-TW" altLang="en-US" sz="3600" b="1" i="0" dirty="0" smtClean="0">
                          <a:latin typeface="Microsoft JhengHei" panose="020B0604030504040204" pitchFamily="34" charset="-120"/>
                          <a:ea typeface="Microsoft JhengHei" panose="020B0604030504040204" pitchFamily="34" charset="-120"/>
                        </a:rPr>
                        <a:t>症</a:t>
                      </a:r>
                      <a:endParaRPr lang="en-US" altLang="zh-TW" sz="3600" b="1" i="0" dirty="0" smtClean="0">
                        <a:latin typeface="Microsoft JhengHei" panose="020B0604030504040204" pitchFamily="34" charset="-120"/>
                        <a:ea typeface="Microsoft JhengHei" panose="020B0604030504040204" pitchFamily="34" charset="-120"/>
                      </a:endParaRPr>
                    </a:p>
                    <a:p>
                      <a:pPr algn="ctr"/>
                      <a:r>
                        <a:rPr lang="en-US" altLang="zh-TW" sz="2800" b="1" i="0" dirty="0" err="1" smtClean="0">
                          <a:latin typeface="Microsoft JhengHei" panose="020B0604030504040204" pitchFamily="34" charset="-120"/>
                          <a:ea typeface="Microsoft JhengHei" panose="020B0604030504040204" pitchFamily="34" charset="-120"/>
                        </a:rPr>
                        <a:t>Sarcopenia</a:t>
                      </a:r>
                      <a:r>
                        <a:rPr lang="en-US" altLang="zh-TW" sz="2800" b="1" i="0" dirty="0" smtClean="0">
                          <a:latin typeface="Microsoft JhengHei" panose="020B0604030504040204" pitchFamily="34" charset="-120"/>
                          <a:ea typeface="Microsoft JhengHei" panose="020B0604030504040204" pitchFamily="34" charset="-120"/>
                        </a:rPr>
                        <a:t> </a:t>
                      </a:r>
                      <a:endParaRPr lang="zh-TW" altLang="en-US" sz="2800" b="1" i="0" dirty="0">
                        <a:latin typeface="Microsoft JhengHei" panose="020B0604030504040204" pitchFamily="34" charset="-120"/>
                        <a:ea typeface="Microsoft JhengHei" panose="020B0604030504040204" pitchFamily="34" charset="-120"/>
                      </a:endParaRPr>
                    </a:p>
                  </a:txBody>
                  <a:tcPr anchor="ctr"/>
                </a:tc>
                <a:tc>
                  <a:txBody>
                    <a:bodyPr/>
                    <a:lstStyle/>
                    <a:p>
                      <a:pPr algn="ctr"/>
                      <a:r>
                        <a:rPr lang="zh-TW" altLang="en-US" sz="3600" b="1" i="0" dirty="0">
                          <a:latin typeface="Microsoft JhengHei" panose="020B0604030504040204" pitchFamily="34" charset="-120"/>
                          <a:ea typeface="Microsoft JhengHei" panose="020B0604030504040204" pitchFamily="34" charset="-120"/>
                        </a:rPr>
                        <a:t>嚴重肌少</a:t>
                      </a:r>
                      <a:r>
                        <a:rPr lang="zh-TW" altLang="en-US" sz="3600" b="1" i="0" dirty="0" smtClean="0">
                          <a:latin typeface="Microsoft JhengHei" panose="020B0604030504040204" pitchFamily="34" charset="-120"/>
                          <a:ea typeface="Microsoft JhengHei" panose="020B0604030504040204" pitchFamily="34" charset="-120"/>
                        </a:rPr>
                        <a:t>症</a:t>
                      </a:r>
                      <a:endParaRPr lang="en-US" altLang="zh-TW" sz="3600" b="1" i="0" dirty="0" smtClean="0">
                        <a:latin typeface="Microsoft JhengHei" panose="020B0604030504040204" pitchFamily="34" charset="-120"/>
                        <a:ea typeface="Microsoft JhengHei" panose="020B0604030504040204" pitchFamily="34" charset="-120"/>
                      </a:endParaRPr>
                    </a:p>
                    <a:p>
                      <a:pPr algn="ctr"/>
                      <a:r>
                        <a:rPr lang="en-US" altLang="zh-TW" sz="2800" b="1" i="0" dirty="0" smtClean="0">
                          <a:latin typeface="Microsoft JhengHei" panose="020B0604030504040204" pitchFamily="34" charset="-120"/>
                          <a:ea typeface="Microsoft JhengHei" panose="020B0604030504040204" pitchFamily="34" charset="-120"/>
                        </a:rPr>
                        <a:t>Severe </a:t>
                      </a:r>
                      <a:r>
                        <a:rPr lang="en-US" altLang="zh-TW" sz="2800" b="1" i="0" dirty="0" err="1" smtClean="0">
                          <a:latin typeface="Microsoft JhengHei" panose="020B0604030504040204" pitchFamily="34" charset="-120"/>
                          <a:ea typeface="Microsoft JhengHei" panose="020B0604030504040204" pitchFamily="34" charset="-120"/>
                        </a:rPr>
                        <a:t>sacropenia</a:t>
                      </a:r>
                      <a:endParaRPr lang="zh-TW" altLang="en-US" sz="2800" b="1" i="0" dirty="0">
                        <a:latin typeface="Microsoft JhengHei" panose="020B0604030504040204" pitchFamily="34" charset="-120"/>
                        <a:ea typeface="Microsoft JhengHei" panose="020B0604030504040204" pitchFamily="34" charset="-120"/>
                      </a:endParaRPr>
                    </a:p>
                  </a:txBody>
                  <a:tcPr anchor="ctr"/>
                </a:tc>
                <a:extLst>
                  <a:ext uri="{0D108BD9-81ED-4DB2-BD59-A6C34878D82A}">
                    <a16:rowId xmlns:a16="http://schemas.microsoft.com/office/drawing/2014/main" val="3820809961"/>
                  </a:ext>
                </a:extLst>
              </a:tr>
              <a:tr h="1344757">
                <a:tc>
                  <a:txBody>
                    <a:bodyPr/>
                    <a:lstStyle/>
                    <a:p>
                      <a:pPr algn="ctr"/>
                      <a:r>
                        <a:rPr lang="zh-TW" altLang="en-US" sz="3600" b="1" i="0" dirty="0">
                          <a:latin typeface="Microsoft JhengHei" panose="020B0604030504040204" pitchFamily="34" charset="-120"/>
                          <a:ea typeface="Microsoft JhengHei" panose="020B0604030504040204" pitchFamily="34" charset="-120"/>
                        </a:rPr>
                        <a:t>肌肉質量</a:t>
                      </a:r>
                    </a:p>
                  </a:txBody>
                  <a:tcPr anchor="ctr"/>
                </a:tc>
                <a:tc>
                  <a:txBody>
                    <a:bodyPr/>
                    <a:lstStyle/>
                    <a:p>
                      <a:pPr algn="ctr"/>
                      <a:endParaRPr lang="zh-TW" altLang="en-US" sz="3600" b="1" i="0" dirty="0">
                        <a:latin typeface="Microsoft JhengHei" panose="020B0604030504040204" pitchFamily="34" charset="-120"/>
                        <a:ea typeface="Microsoft JhengHei" panose="020B0604030504040204" pitchFamily="34" charset="-120"/>
                      </a:endParaRPr>
                    </a:p>
                  </a:txBody>
                  <a:tcPr anchor="ctr"/>
                </a:tc>
                <a:tc>
                  <a:txBody>
                    <a:bodyPr/>
                    <a:lstStyle/>
                    <a:p>
                      <a:pPr algn="ctr"/>
                      <a:endParaRPr lang="zh-TW" altLang="en-US" sz="3600" b="1" i="0" dirty="0">
                        <a:latin typeface="Microsoft JhengHei" panose="020B0604030504040204" pitchFamily="34" charset="-120"/>
                        <a:ea typeface="Microsoft JhengHei" panose="020B0604030504040204" pitchFamily="34" charset="-120"/>
                      </a:endParaRPr>
                    </a:p>
                  </a:txBody>
                  <a:tcPr anchor="ctr"/>
                </a:tc>
                <a:tc>
                  <a:txBody>
                    <a:bodyPr/>
                    <a:lstStyle/>
                    <a:p>
                      <a:pPr algn="ctr"/>
                      <a:endParaRPr lang="zh-TW" altLang="en-US" sz="3600" b="1" i="0" dirty="0">
                        <a:latin typeface="Microsoft JhengHei" panose="020B0604030504040204" pitchFamily="34" charset="-120"/>
                        <a:ea typeface="Microsoft JhengHei" panose="020B0604030504040204" pitchFamily="34" charset="-120"/>
                      </a:endParaRPr>
                    </a:p>
                  </a:txBody>
                  <a:tcPr anchor="ctr"/>
                </a:tc>
                <a:extLst>
                  <a:ext uri="{0D108BD9-81ED-4DB2-BD59-A6C34878D82A}">
                    <a16:rowId xmlns:a16="http://schemas.microsoft.com/office/drawing/2014/main" val="4068285007"/>
                  </a:ext>
                </a:extLst>
              </a:tr>
              <a:tr h="1344757">
                <a:tc>
                  <a:txBody>
                    <a:bodyPr/>
                    <a:lstStyle/>
                    <a:p>
                      <a:pPr algn="ctr"/>
                      <a:r>
                        <a:rPr lang="zh-TW" altLang="en-US" sz="3600" b="1" i="0" dirty="0">
                          <a:latin typeface="Microsoft JhengHei" panose="020B0604030504040204" pitchFamily="34" charset="-120"/>
                          <a:ea typeface="Microsoft JhengHei" panose="020B0604030504040204" pitchFamily="34" charset="-120"/>
                        </a:rPr>
                        <a:t>肌肉力量</a:t>
                      </a:r>
                    </a:p>
                  </a:txBody>
                  <a:tcPr anchor="ctr"/>
                </a:tc>
                <a:tc>
                  <a:txBody>
                    <a:bodyPr/>
                    <a:lstStyle/>
                    <a:p>
                      <a:pPr algn="ctr"/>
                      <a:endParaRPr lang="zh-TW" altLang="en-US" sz="3600" b="1" i="0" dirty="0">
                        <a:latin typeface="Microsoft JhengHei" panose="020B0604030504040204" pitchFamily="34" charset="-120"/>
                        <a:ea typeface="Microsoft JhengHei" panose="020B0604030504040204" pitchFamily="34" charset="-120"/>
                      </a:endParaRPr>
                    </a:p>
                  </a:txBody>
                  <a:tcPr anchor="ctr"/>
                </a:tc>
                <a:tc>
                  <a:txBody>
                    <a:bodyPr/>
                    <a:lstStyle/>
                    <a:p>
                      <a:pPr algn="ctr"/>
                      <a:endParaRPr lang="zh-TW" altLang="en-US" sz="3600" b="1" i="0" dirty="0">
                        <a:latin typeface="Microsoft JhengHei" panose="020B0604030504040204" pitchFamily="34" charset="-120"/>
                        <a:ea typeface="Microsoft JhengHei" panose="020B0604030504040204" pitchFamily="34" charset="-120"/>
                      </a:endParaRPr>
                    </a:p>
                  </a:txBody>
                  <a:tcPr anchor="ctr"/>
                </a:tc>
                <a:tc>
                  <a:txBody>
                    <a:bodyPr/>
                    <a:lstStyle/>
                    <a:p>
                      <a:pPr algn="ctr"/>
                      <a:endParaRPr lang="zh-TW" altLang="en-US" sz="3600" b="1" i="0" dirty="0">
                        <a:latin typeface="Microsoft JhengHei" panose="020B0604030504040204" pitchFamily="34" charset="-120"/>
                        <a:ea typeface="Microsoft JhengHei" panose="020B0604030504040204" pitchFamily="34" charset="-120"/>
                      </a:endParaRPr>
                    </a:p>
                  </a:txBody>
                  <a:tcPr anchor="ctr"/>
                </a:tc>
                <a:extLst>
                  <a:ext uri="{0D108BD9-81ED-4DB2-BD59-A6C34878D82A}">
                    <a16:rowId xmlns:a16="http://schemas.microsoft.com/office/drawing/2014/main" val="2226338400"/>
                  </a:ext>
                </a:extLst>
              </a:tr>
              <a:tr h="1344757">
                <a:tc>
                  <a:txBody>
                    <a:bodyPr/>
                    <a:lstStyle/>
                    <a:p>
                      <a:pPr algn="ctr"/>
                      <a:r>
                        <a:rPr lang="zh-TW" altLang="en-US" sz="3600" b="1" i="0" dirty="0">
                          <a:latin typeface="Microsoft JhengHei" panose="020B0604030504040204" pitchFamily="34" charset="-120"/>
                          <a:ea typeface="Microsoft JhengHei" panose="020B0604030504040204" pitchFamily="34" charset="-120"/>
                        </a:rPr>
                        <a:t>體能表現</a:t>
                      </a:r>
                    </a:p>
                  </a:txBody>
                  <a:tcPr anchor="ctr"/>
                </a:tc>
                <a:tc>
                  <a:txBody>
                    <a:bodyPr/>
                    <a:lstStyle/>
                    <a:p>
                      <a:pPr algn="ctr"/>
                      <a:endParaRPr lang="zh-TW" altLang="en-US" sz="3600" b="1" i="0" dirty="0">
                        <a:latin typeface="Microsoft JhengHei" panose="020B0604030504040204" pitchFamily="34" charset="-120"/>
                        <a:ea typeface="Microsoft JhengHei" panose="020B0604030504040204" pitchFamily="34" charset="-120"/>
                      </a:endParaRPr>
                    </a:p>
                  </a:txBody>
                  <a:tcPr anchor="ctr"/>
                </a:tc>
                <a:tc>
                  <a:txBody>
                    <a:bodyPr/>
                    <a:lstStyle/>
                    <a:p>
                      <a:pPr algn="ctr"/>
                      <a:endParaRPr lang="zh-TW" altLang="en-US" sz="3600" b="1" i="0" dirty="0">
                        <a:latin typeface="Microsoft JhengHei" panose="020B0604030504040204" pitchFamily="34" charset="-120"/>
                        <a:ea typeface="Microsoft JhengHei" panose="020B0604030504040204" pitchFamily="34" charset="-120"/>
                      </a:endParaRPr>
                    </a:p>
                  </a:txBody>
                  <a:tcPr anchor="ctr"/>
                </a:tc>
                <a:tc>
                  <a:txBody>
                    <a:bodyPr/>
                    <a:lstStyle/>
                    <a:p>
                      <a:pPr algn="ctr"/>
                      <a:endParaRPr lang="zh-TW" altLang="en-US" sz="3600" b="1" i="0" dirty="0">
                        <a:latin typeface="Microsoft JhengHei" panose="020B0604030504040204" pitchFamily="34" charset="-120"/>
                        <a:ea typeface="Microsoft JhengHei" panose="020B0604030504040204" pitchFamily="34" charset="-120"/>
                      </a:endParaRPr>
                    </a:p>
                  </a:txBody>
                  <a:tcPr anchor="ctr"/>
                </a:tc>
                <a:extLst>
                  <a:ext uri="{0D108BD9-81ED-4DB2-BD59-A6C34878D82A}">
                    <a16:rowId xmlns:a16="http://schemas.microsoft.com/office/drawing/2014/main" val="3944338560"/>
                  </a:ext>
                </a:extLst>
              </a:tr>
            </a:tbl>
          </a:graphicData>
        </a:graphic>
      </p:graphicFrame>
      <p:sp>
        <p:nvSpPr>
          <p:cNvPr id="5" name="向下箭號 4">
            <a:extLst>
              <a:ext uri="{FF2B5EF4-FFF2-40B4-BE49-F238E27FC236}">
                <a16:creationId xmlns:a16="http://schemas.microsoft.com/office/drawing/2014/main" id="{0DAFCF88-D024-B5C1-6C56-1D74D01D41CD}"/>
              </a:ext>
            </a:extLst>
          </p:cNvPr>
          <p:cNvSpPr/>
          <p:nvPr/>
        </p:nvSpPr>
        <p:spPr>
          <a:xfrm>
            <a:off x="9863438" y="4014354"/>
            <a:ext cx="540000" cy="720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 name="向下箭號 5">
            <a:extLst>
              <a:ext uri="{FF2B5EF4-FFF2-40B4-BE49-F238E27FC236}">
                <a16:creationId xmlns:a16="http://schemas.microsoft.com/office/drawing/2014/main" id="{69AE3144-C562-3231-5B42-2E30E8476B4A}"/>
              </a:ext>
            </a:extLst>
          </p:cNvPr>
          <p:cNvSpPr/>
          <p:nvPr/>
        </p:nvSpPr>
        <p:spPr>
          <a:xfrm>
            <a:off x="9863438" y="5349455"/>
            <a:ext cx="540000" cy="720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8" name="向下箭號 7">
            <a:extLst>
              <a:ext uri="{FF2B5EF4-FFF2-40B4-BE49-F238E27FC236}">
                <a16:creationId xmlns:a16="http://schemas.microsoft.com/office/drawing/2014/main" id="{C970BE07-392F-A48C-2A21-8377BB4197C2}"/>
              </a:ext>
            </a:extLst>
          </p:cNvPr>
          <p:cNvSpPr/>
          <p:nvPr/>
        </p:nvSpPr>
        <p:spPr>
          <a:xfrm>
            <a:off x="13543161" y="4014354"/>
            <a:ext cx="540000" cy="720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9" name="向下箭號 8">
            <a:extLst>
              <a:ext uri="{FF2B5EF4-FFF2-40B4-BE49-F238E27FC236}">
                <a16:creationId xmlns:a16="http://schemas.microsoft.com/office/drawing/2014/main" id="{0EBE9821-CF00-6A88-C89C-956836FC0232}"/>
              </a:ext>
            </a:extLst>
          </p:cNvPr>
          <p:cNvSpPr/>
          <p:nvPr/>
        </p:nvSpPr>
        <p:spPr>
          <a:xfrm>
            <a:off x="13543161" y="5350602"/>
            <a:ext cx="540000" cy="720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2" name="向下箭號 11">
            <a:extLst>
              <a:ext uri="{FF2B5EF4-FFF2-40B4-BE49-F238E27FC236}">
                <a16:creationId xmlns:a16="http://schemas.microsoft.com/office/drawing/2014/main" id="{9D5BAA54-187A-EB18-7BC9-093D63BB2D87}"/>
              </a:ext>
            </a:extLst>
          </p:cNvPr>
          <p:cNvSpPr/>
          <p:nvPr/>
        </p:nvSpPr>
        <p:spPr>
          <a:xfrm>
            <a:off x="13548077" y="6704404"/>
            <a:ext cx="540000" cy="720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0" name="文字方塊 19">
            <a:extLst>
              <a:ext uri="{FF2B5EF4-FFF2-40B4-BE49-F238E27FC236}">
                <a16:creationId xmlns:a16="http://schemas.microsoft.com/office/drawing/2014/main" id="{C793C87C-EF92-288D-6D00-998AC43C2629}"/>
              </a:ext>
            </a:extLst>
          </p:cNvPr>
          <p:cNvSpPr txBox="1"/>
          <p:nvPr/>
        </p:nvSpPr>
        <p:spPr>
          <a:xfrm>
            <a:off x="1078196" y="8348735"/>
            <a:ext cx="16066804" cy="830997"/>
          </a:xfrm>
          <a:prstGeom prst="rect">
            <a:avLst/>
          </a:prstGeom>
          <a:noFill/>
        </p:spPr>
        <p:txBody>
          <a:bodyPr wrap="square">
            <a:spAutoFit/>
          </a:bodyPr>
          <a:lstStyle/>
          <a:p>
            <a:r>
              <a:rPr lang="zh-TW" altLang="en-US" sz="3600" b="1" dirty="0">
                <a:effectLst/>
                <a:latin typeface="Microsoft JhengHei" panose="020B0604030504040204" pitchFamily="34" charset="-120"/>
                <a:ea typeface="Microsoft JhengHei" panose="020B0604030504040204" pitchFamily="34" charset="-120"/>
              </a:rPr>
              <a:t>以現階段來說，</a:t>
            </a:r>
            <a:r>
              <a:rPr lang="zh-TW" altLang="en-US" sz="4800" b="1" dirty="0">
                <a:solidFill>
                  <a:srgbClr val="C00000"/>
                </a:solidFill>
                <a:effectLst/>
                <a:latin typeface="Microsoft JhengHei" panose="020B0604030504040204" pitchFamily="34" charset="-120"/>
                <a:ea typeface="Microsoft JhengHei" panose="020B0604030504040204" pitchFamily="34" charset="-120"/>
              </a:rPr>
              <a:t>運動</a:t>
            </a:r>
            <a:r>
              <a:rPr lang="zh-TW" altLang="en-US" sz="3600" b="1" dirty="0">
                <a:effectLst/>
                <a:latin typeface="Microsoft JhengHei" panose="020B0604030504040204" pitchFamily="34" charset="-120"/>
                <a:ea typeface="Microsoft JhengHei" panose="020B0604030504040204" pitchFamily="34" charset="-120"/>
              </a:rPr>
              <a:t>和</a:t>
            </a:r>
            <a:r>
              <a:rPr lang="zh-TW" altLang="en-US" sz="4800" b="1" dirty="0">
                <a:solidFill>
                  <a:srgbClr val="C00000"/>
                </a:solidFill>
                <a:effectLst/>
                <a:latin typeface="Microsoft JhengHei" panose="020B0604030504040204" pitchFamily="34" charset="-120"/>
                <a:ea typeface="Microsoft JhengHei" panose="020B0604030504040204" pitchFamily="34" charset="-120"/>
              </a:rPr>
              <a:t>營養</a:t>
            </a:r>
            <a:r>
              <a:rPr lang="zh-TW" altLang="en-US" sz="3600" b="1" dirty="0">
                <a:effectLst/>
                <a:latin typeface="Microsoft JhengHei" panose="020B0604030504040204" pitchFamily="34" charset="-120"/>
                <a:ea typeface="Microsoft JhengHei" panose="020B0604030504040204" pitchFamily="34" charset="-120"/>
              </a:rPr>
              <a:t>還是最主要的預防和治療方式。</a:t>
            </a:r>
            <a:endParaRPr lang="zh-TW" altLang="en-US" sz="3600" b="1" dirty="0">
              <a:latin typeface="Microsoft JhengHei" panose="020B0604030504040204" pitchFamily="34" charset="-120"/>
              <a:ea typeface="Microsoft JhengHei" panose="020B0604030504040204" pitchFamily="34" charset="-120"/>
            </a:endParaRPr>
          </a:p>
        </p:txBody>
      </p:sp>
      <p:sp>
        <p:nvSpPr>
          <p:cNvPr id="21" name="向下箭號 20">
            <a:extLst>
              <a:ext uri="{FF2B5EF4-FFF2-40B4-BE49-F238E27FC236}">
                <a16:creationId xmlns:a16="http://schemas.microsoft.com/office/drawing/2014/main" id="{D1CD3061-395B-9D5D-99E3-B6F3CD6174EE}"/>
              </a:ext>
            </a:extLst>
          </p:cNvPr>
          <p:cNvSpPr/>
          <p:nvPr/>
        </p:nvSpPr>
        <p:spPr>
          <a:xfrm>
            <a:off x="6185376" y="4014354"/>
            <a:ext cx="540000" cy="720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3" name="文字方塊 12">
            <a:extLst>
              <a:ext uri="{FF2B5EF4-FFF2-40B4-BE49-F238E27FC236}">
                <a16:creationId xmlns:a16="http://schemas.microsoft.com/office/drawing/2014/main" id="{C793C87C-EF92-288D-6D00-998AC43C2629}"/>
              </a:ext>
            </a:extLst>
          </p:cNvPr>
          <p:cNvSpPr txBox="1"/>
          <p:nvPr/>
        </p:nvSpPr>
        <p:spPr>
          <a:xfrm>
            <a:off x="9705735" y="6093038"/>
            <a:ext cx="838200" cy="584775"/>
          </a:xfrm>
          <a:prstGeom prst="rect">
            <a:avLst/>
          </a:prstGeom>
          <a:noFill/>
        </p:spPr>
        <p:txBody>
          <a:bodyPr wrap="square">
            <a:spAutoFit/>
          </a:bodyPr>
          <a:lstStyle/>
          <a:p>
            <a:r>
              <a:rPr lang="en-US" altLang="zh-TW" sz="3200" b="1" dirty="0" smtClean="0">
                <a:latin typeface="Microsoft JhengHei" panose="020B0604030504040204" pitchFamily="34" charset="-120"/>
                <a:ea typeface="Microsoft JhengHei" panose="020B0604030504040204" pitchFamily="34" charset="-120"/>
              </a:rPr>
              <a:t>OR</a:t>
            </a:r>
            <a:endParaRPr lang="zh-TW" altLang="en-US" sz="3200" b="1" dirty="0">
              <a:latin typeface="Microsoft JhengHei" panose="020B0604030504040204" pitchFamily="34" charset="-120"/>
              <a:ea typeface="Microsoft JhengHei" panose="020B0604030504040204" pitchFamily="34" charset="-120"/>
            </a:endParaRPr>
          </a:p>
        </p:txBody>
      </p:sp>
      <p:sp>
        <p:nvSpPr>
          <p:cNvPr id="14" name="向下箭號 13">
            <a:extLst>
              <a:ext uri="{FF2B5EF4-FFF2-40B4-BE49-F238E27FC236}">
                <a16:creationId xmlns:a16="http://schemas.microsoft.com/office/drawing/2014/main" id="{69AE3144-C562-3231-5B42-2E30E8476B4A}"/>
              </a:ext>
            </a:extLst>
          </p:cNvPr>
          <p:cNvSpPr/>
          <p:nvPr/>
        </p:nvSpPr>
        <p:spPr>
          <a:xfrm>
            <a:off x="9868354" y="6704404"/>
            <a:ext cx="540000" cy="720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投影片編號版面配置區 2"/>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09032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C6C9F250-B925-1E18-1029-38DC5935364B}"/>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213143AB-D0E8-7308-E6BE-C8A2DD27F656}"/>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預防肌少症飲食策略</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34532B59-C4A7-457D-631C-6FD079A04578}"/>
              </a:ext>
            </a:extLst>
          </p:cNvPr>
          <p:cNvSpPr txBox="1"/>
          <p:nvPr/>
        </p:nvSpPr>
        <p:spPr>
          <a:xfrm>
            <a:off x="1295400" y="2403996"/>
            <a:ext cx="16066804" cy="3314497"/>
          </a:xfrm>
          <a:prstGeom prst="rect">
            <a:avLst/>
          </a:prstGeom>
          <a:noFill/>
        </p:spPr>
        <p:txBody>
          <a:bodyPr wrap="square">
            <a:spAutoFit/>
          </a:bodyPr>
          <a:lstStyle/>
          <a:p>
            <a:pPr marL="571500" indent="-571500">
              <a:lnSpc>
                <a:spcPct val="150000"/>
              </a:lnSpc>
              <a:buFont typeface="Arial" panose="020B0604020202020204" pitchFamily="34" charset="0"/>
              <a:buChar char="•"/>
            </a:pPr>
            <a:r>
              <a:rPr lang="zh-TW" altLang="en-US" sz="3600" b="1" dirty="0">
                <a:effectLst/>
                <a:latin typeface="Microsoft JhengHei" panose="020B0604030504040204" pitchFamily="34" charset="-120"/>
                <a:ea typeface="Microsoft JhengHei" panose="020B0604030504040204" pitchFamily="34" charset="-120"/>
              </a:rPr>
              <a:t>足夠熱量並維持適當體重</a:t>
            </a:r>
            <a:endParaRPr lang="en-US" altLang="zh-TW" sz="3600" b="1" dirty="0">
              <a:effectLst/>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適量蛋白質攝取</a:t>
            </a:r>
            <a:endParaRPr lang="en-US" altLang="zh-TW" sz="3600" b="1" dirty="0">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鈣質與維生素</a:t>
            </a:r>
            <a:r>
              <a:rPr lang="en-US" altLang="zh-TW" sz="3600" b="1" dirty="0">
                <a:latin typeface="Microsoft JhengHei" panose="020B0604030504040204" pitchFamily="34" charset="-120"/>
                <a:ea typeface="Microsoft JhengHei" panose="020B0604030504040204" pitchFamily="34" charset="-120"/>
              </a:rPr>
              <a:t>D</a:t>
            </a:r>
            <a:r>
              <a:rPr lang="zh-TW" altLang="en-US" sz="3600" b="1" dirty="0">
                <a:latin typeface="Microsoft JhengHei" panose="020B0604030504040204" pitchFamily="34" charset="-120"/>
                <a:ea typeface="Microsoft JhengHei" panose="020B0604030504040204" pitchFamily="34" charset="-120"/>
              </a:rPr>
              <a:t>補充</a:t>
            </a:r>
            <a:endParaRPr lang="en-US" altLang="zh-TW" sz="3600" b="1" dirty="0">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適度身體活動</a:t>
            </a: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97135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79A94877-F4E3-82DD-02DA-CE84DC5185EE}"/>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31380A8D-0F9E-5365-BF31-4C70ADCCF5F0}"/>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足夠熱量</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0364854A-664A-14B7-AB1F-B646CD5D016F}"/>
              </a:ext>
            </a:extLst>
          </p:cNvPr>
          <p:cNvSpPr txBox="1"/>
          <p:nvPr/>
        </p:nvSpPr>
        <p:spPr>
          <a:xfrm>
            <a:off x="1295400" y="2403996"/>
            <a:ext cx="16066804" cy="5909310"/>
          </a:xfrm>
          <a:prstGeom prst="rect">
            <a:avLst/>
          </a:prstGeom>
          <a:noFill/>
        </p:spPr>
        <p:txBody>
          <a:bodyPr wrap="square">
            <a:spAutoFit/>
          </a:bodyPr>
          <a:lstStyle/>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簡易熱量計算法</a:t>
            </a:r>
          </a:p>
          <a:p>
            <a:pPr marL="571500" indent="-571500">
              <a:lnSpc>
                <a:spcPct val="150000"/>
              </a:lnSpc>
              <a:buFont typeface="Arial" panose="020B0604020202020204" pitchFamily="34" charset="0"/>
              <a:buChar char="•"/>
            </a:pPr>
            <a:endParaRPr lang="en-US" altLang="zh-TW" sz="3600" b="1" dirty="0">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r>
              <a:rPr lang="en" altLang="zh-TW" sz="3600" b="1" dirty="0" smtClean="0">
                <a:effectLst/>
                <a:latin typeface="Microsoft JhengHei" panose="020B0604030504040204" pitchFamily="34" charset="-120"/>
                <a:ea typeface="Microsoft JhengHei" panose="020B0604030504040204" pitchFamily="34" charset="-120"/>
              </a:rPr>
              <a:t>Harris–Benedict</a:t>
            </a:r>
            <a:r>
              <a:rPr lang="zh-TW" altLang="en-US" sz="3600" b="1" dirty="0">
                <a:effectLst/>
                <a:latin typeface="Microsoft JhengHei" panose="020B0604030504040204" pitchFamily="34" charset="-120"/>
                <a:ea typeface="Microsoft JhengHei" panose="020B0604030504040204" pitchFamily="34" charset="-120"/>
              </a:rPr>
              <a:t>公式</a:t>
            </a:r>
            <a:endParaRPr lang="en-US" altLang="zh-TW" sz="3600" b="1" dirty="0">
              <a:effectLst/>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endParaRPr lang="en-US" altLang="zh-TW" sz="3600" b="1" dirty="0">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endParaRPr lang="en-US" altLang="zh-TW" sz="3600" b="1" dirty="0">
              <a:effectLst/>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間接能量測定儀</a:t>
            </a:r>
            <a:r>
              <a:rPr lang="en-US" altLang="zh-TW" sz="3600" b="1" dirty="0">
                <a:latin typeface="Microsoft JhengHei" panose="020B0604030504040204" pitchFamily="34" charset="-120"/>
                <a:ea typeface="Microsoft JhengHei" panose="020B0604030504040204" pitchFamily="34" charset="-120"/>
              </a:rPr>
              <a:t>(</a:t>
            </a:r>
            <a:r>
              <a:rPr lang="en" altLang="zh-TW" sz="3600" b="1" dirty="0">
                <a:solidFill>
                  <a:srgbClr val="343434"/>
                </a:solidFill>
                <a:latin typeface="Microsoft JhengHei" panose="020B0604030504040204" pitchFamily="34" charset="-120"/>
                <a:ea typeface="Microsoft JhengHei" panose="020B0604030504040204" pitchFamily="34" charset="-120"/>
              </a:rPr>
              <a:t>indirect calorimetry, IC</a:t>
            </a:r>
            <a:r>
              <a:rPr lang="en-US" altLang="zh-TW" sz="3600" b="1" dirty="0">
                <a:latin typeface="Microsoft JhengHei" panose="020B0604030504040204" pitchFamily="34" charset="-120"/>
                <a:ea typeface="Microsoft JhengHei" panose="020B0604030504040204" pitchFamily="34" charset="-120"/>
              </a:rPr>
              <a:t>)</a:t>
            </a:r>
          </a:p>
          <a:p>
            <a:pPr>
              <a:lnSpc>
                <a:spcPct val="150000"/>
              </a:lnSpc>
            </a:pPr>
            <a:endParaRPr lang="en-US" altLang="zh-TW" sz="3600" b="1" dirty="0" smtClean="0">
              <a:latin typeface="Microsoft JhengHei" panose="020B0604030504040204" pitchFamily="34" charset="-120"/>
              <a:ea typeface="Microsoft JhengHei" panose="020B0604030504040204" pitchFamily="34" charset="-120"/>
            </a:endParaRPr>
          </a:p>
        </p:txBody>
      </p:sp>
      <p:sp>
        <p:nvSpPr>
          <p:cNvPr id="9" name="文字方塊 8">
            <a:extLst>
              <a:ext uri="{FF2B5EF4-FFF2-40B4-BE49-F238E27FC236}">
                <a16:creationId xmlns:a16="http://schemas.microsoft.com/office/drawing/2014/main" id="{2A35C863-5F95-8C4C-99BD-72F07381AF31}"/>
              </a:ext>
            </a:extLst>
          </p:cNvPr>
          <p:cNvSpPr txBox="1"/>
          <p:nvPr/>
        </p:nvSpPr>
        <p:spPr>
          <a:xfrm>
            <a:off x="2124075" y="7393473"/>
            <a:ext cx="13335000" cy="523220"/>
          </a:xfrm>
          <a:prstGeom prst="rect">
            <a:avLst/>
          </a:prstGeom>
          <a:noFill/>
        </p:spPr>
        <p:txBody>
          <a:bodyPr wrap="square">
            <a:spAutoFit/>
          </a:bodyPr>
          <a:lstStyle/>
          <a:p>
            <a:r>
              <a:rPr lang="zh-TW" altLang="en-US" sz="2800" dirty="0" smtClean="0">
                <a:solidFill>
                  <a:schemeClr val="tx1">
                    <a:lumMod val="50000"/>
                    <a:lumOff val="50000"/>
                  </a:schemeClr>
                </a:solidFill>
                <a:latin typeface="Microsoft JhengHei" panose="020B0604030504040204" pitchFamily="34" charset="-120"/>
                <a:ea typeface="Microsoft JhengHei" panose="020B0604030504040204" pitchFamily="34" charset="-120"/>
              </a:rPr>
              <a:t>測量</a:t>
            </a:r>
            <a:r>
              <a:rPr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病人自主呼吸或是呼吸器使用狀況下的耗氧量 </a:t>
            </a:r>
            <a:r>
              <a:rPr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en"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VO2)</a:t>
            </a:r>
            <a:r>
              <a:rPr lang="zh-TW" altLang="en" sz="2800"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二氧化碳產生量 </a:t>
            </a:r>
            <a:r>
              <a:rPr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en"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VCO2)</a:t>
            </a:r>
            <a:endParaRPr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10" name="文字方塊 9">
            <a:extLst>
              <a:ext uri="{FF2B5EF4-FFF2-40B4-BE49-F238E27FC236}">
                <a16:creationId xmlns:a16="http://schemas.microsoft.com/office/drawing/2014/main" id="{B64A270C-F110-9C52-FEFD-995B2282D27F}"/>
              </a:ext>
            </a:extLst>
          </p:cNvPr>
          <p:cNvSpPr txBox="1"/>
          <p:nvPr/>
        </p:nvSpPr>
        <p:spPr>
          <a:xfrm>
            <a:off x="1981200" y="5046355"/>
            <a:ext cx="13335000" cy="1305807"/>
          </a:xfrm>
          <a:prstGeom prst="rect">
            <a:avLst/>
          </a:prstGeom>
          <a:noFill/>
        </p:spPr>
        <p:txBody>
          <a:bodyPr wrap="square">
            <a:spAutoFit/>
          </a:bodyPr>
          <a:lstStyle/>
          <a:p>
            <a:pPr marL="457200" indent="-457200">
              <a:lnSpc>
                <a:spcPct val="150000"/>
              </a:lnSpc>
              <a:buFont typeface="Wingdings" pitchFamily="2" charset="2"/>
              <a:buChar char="ü"/>
            </a:pPr>
            <a:r>
              <a:rPr lang="zh-TW" altLang="en-US"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男性基礎代謝率＝</a:t>
            </a:r>
            <a:r>
              <a:rPr lang="en-US" altLang="zh-TW"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[5.0×</a:t>
            </a:r>
            <a:r>
              <a:rPr lang="zh-TW" altLang="en-US"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身高</a:t>
            </a:r>
            <a:r>
              <a:rPr lang="en-US" altLang="zh-TW"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a:t>
            </a:r>
            <a:r>
              <a:rPr lang="en" altLang="zh-TW"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cm)+13.7×</a:t>
            </a:r>
            <a:r>
              <a:rPr lang="zh-TW" altLang="en-US"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體重</a:t>
            </a:r>
            <a:r>
              <a:rPr lang="en-US" altLang="zh-TW"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a:t>
            </a:r>
            <a:r>
              <a:rPr lang="en" altLang="zh-TW"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kg)]-[6.8×</a:t>
            </a:r>
            <a:r>
              <a:rPr lang="zh-TW" altLang="en-US"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年齡</a:t>
            </a:r>
            <a:r>
              <a:rPr lang="en-US" altLang="zh-TW"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]+66</a:t>
            </a:r>
          </a:p>
          <a:p>
            <a:pPr marL="457200" indent="-457200">
              <a:lnSpc>
                <a:spcPct val="150000"/>
              </a:lnSpc>
              <a:buFont typeface="Wingdings" pitchFamily="2" charset="2"/>
              <a:buChar char="ü"/>
            </a:pPr>
            <a:r>
              <a:rPr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女性基礎代謝率＝</a:t>
            </a:r>
            <a:r>
              <a:rPr lang="en-US" altLang="zh-TW"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[1.8×</a:t>
            </a:r>
            <a:r>
              <a:rPr lang="zh-TW" altLang="en-US"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身高</a:t>
            </a:r>
            <a:r>
              <a:rPr lang="en-US" altLang="zh-TW"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a:t>
            </a:r>
            <a:r>
              <a:rPr lang="en" altLang="zh-TW"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cm)+9.6×</a:t>
            </a:r>
            <a:r>
              <a:rPr lang="zh-TW" altLang="en-US"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體重</a:t>
            </a:r>
            <a:r>
              <a:rPr lang="en-US" altLang="zh-TW"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a:t>
            </a:r>
            <a:r>
              <a:rPr lang="en" altLang="zh-TW"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kg)]-[4.7×</a:t>
            </a:r>
            <a:r>
              <a:rPr lang="zh-TW" altLang="en-US"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年齡</a:t>
            </a:r>
            <a:r>
              <a:rPr lang="en-US" altLang="zh-TW" sz="2800" b="0" i="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]+655</a:t>
            </a:r>
            <a:endParaRPr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11" name="文字方塊 10">
            <a:extLst>
              <a:ext uri="{FF2B5EF4-FFF2-40B4-BE49-F238E27FC236}">
                <a16:creationId xmlns:a16="http://schemas.microsoft.com/office/drawing/2014/main" id="{F34CA408-A914-8B72-65B7-1FC2541F81FE}"/>
              </a:ext>
            </a:extLst>
          </p:cNvPr>
          <p:cNvSpPr txBox="1"/>
          <p:nvPr/>
        </p:nvSpPr>
        <p:spPr>
          <a:xfrm>
            <a:off x="2105025" y="3390900"/>
            <a:ext cx="13335000" cy="523220"/>
          </a:xfrm>
          <a:prstGeom prst="rect">
            <a:avLst/>
          </a:prstGeom>
          <a:noFill/>
        </p:spPr>
        <p:txBody>
          <a:bodyPr wrap="square">
            <a:spAutoFit/>
          </a:bodyPr>
          <a:lstStyle/>
          <a:p>
            <a:r>
              <a:rPr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根據每日活動量及體位計算</a:t>
            </a:r>
          </a:p>
        </p:txBody>
      </p:sp>
      <p:sp>
        <p:nvSpPr>
          <p:cNvPr id="15" name="文字方塊 14">
            <a:extLst>
              <a:ext uri="{FF2B5EF4-FFF2-40B4-BE49-F238E27FC236}">
                <a16:creationId xmlns:a16="http://schemas.microsoft.com/office/drawing/2014/main" id="{2659E5F9-984B-AB75-BDBC-5E4A50EEF0F4}"/>
              </a:ext>
            </a:extLst>
          </p:cNvPr>
          <p:cNvSpPr txBox="1"/>
          <p:nvPr/>
        </p:nvSpPr>
        <p:spPr>
          <a:xfrm>
            <a:off x="1290918" y="9486900"/>
            <a:ext cx="11963400" cy="369332"/>
          </a:xfrm>
          <a:prstGeom prst="rect">
            <a:avLst/>
          </a:prstGeom>
          <a:noFill/>
        </p:spPr>
        <p:txBody>
          <a:bodyPr wrap="square" rtlCol="0">
            <a:spAutoFit/>
          </a:bodyPr>
          <a:lstStyle/>
          <a:p>
            <a:r>
              <a:rPr lang="en-US" altLang="zh-TW" dirty="0" smtClean="0">
                <a:latin typeface="Microsoft JhengHei" panose="020B0604030504040204" pitchFamily="34" charset="-120"/>
                <a:ea typeface="Microsoft JhengHei" panose="020B0604030504040204" pitchFamily="34" charset="-120"/>
              </a:rPr>
              <a:t>(</a:t>
            </a:r>
            <a:r>
              <a:rPr lang="pt-BR" altLang="zh-TW" dirty="0">
                <a:latin typeface="Microsoft JhengHei" panose="020B0604030504040204" pitchFamily="34" charset="-120"/>
                <a:ea typeface="Microsoft JhengHei" panose="020B0604030504040204" pitchFamily="34" charset="-120"/>
              </a:rPr>
              <a:t>Clinical Nutrition 42 (2023) 1671e1689</a:t>
            </a:r>
            <a:r>
              <a:rPr lang="en-US" altLang="zh-TW" dirty="0" smtClean="0">
                <a:latin typeface="Microsoft JhengHei" panose="020B0604030504040204" pitchFamily="34" charset="-120"/>
                <a:ea typeface="Microsoft JhengHei" panose="020B0604030504040204" pitchFamily="34" charset="-120"/>
              </a:rPr>
              <a:t>)</a:t>
            </a:r>
            <a:endParaRPr lang="zh-TW" altLang="en-US" dirty="0">
              <a:latin typeface="Microsoft JhengHei" panose="020B0604030504040204" pitchFamily="34" charset="-120"/>
              <a:ea typeface="Microsoft JhengHei" panose="020B0604030504040204" pitchFamily="34" charset="-120"/>
            </a:endParaRPr>
          </a:p>
        </p:txBody>
      </p:sp>
      <p:sp>
        <p:nvSpPr>
          <p:cNvPr id="3" name="投影片編號版面配置區 2"/>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314720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56BCAC65-85C8-AF46-B97B-6B6E44EEBFF8}"/>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96710E3B-4D9A-DB03-BAF1-EF3074A3AA19}"/>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足夠熱量</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graphicFrame>
        <p:nvGraphicFramePr>
          <p:cNvPr id="2" name="表格 1">
            <a:extLst>
              <a:ext uri="{FF2B5EF4-FFF2-40B4-BE49-F238E27FC236}">
                <a16:creationId xmlns:a16="http://schemas.microsoft.com/office/drawing/2014/main" id="{12AEFD13-DD31-EF58-3F14-C26ADE5BD64C}"/>
              </a:ext>
            </a:extLst>
          </p:cNvPr>
          <p:cNvGraphicFramePr>
            <a:graphicFrameLocks noGrp="1"/>
          </p:cNvGraphicFramePr>
          <p:nvPr>
            <p:extLst>
              <p:ext uri="{D42A27DB-BD31-4B8C-83A1-F6EECF244321}">
                <p14:modId xmlns:p14="http://schemas.microsoft.com/office/powerpoint/2010/main" val="1102240194"/>
              </p:ext>
            </p:extLst>
          </p:nvPr>
        </p:nvGraphicFramePr>
        <p:xfrm>
          <a:off x="1409700" y="2132914"/>
          <a:ext cx="15468600" cy="5105400"/>
        </p:xfrm>
        <a:graphic>
          <a:graphicData uri="http://schemas.openxmlformats.org/drawingml/2006/table">
            <a:tbl>
              <a:tblPr firstRow="1" bandRow="1">
                <a:tableStyleId>{5C22544A-7EE6-4342-B048-85BDC9FD1C3A}</a:tableStyleId>
              </a:tblPr>
              <a:tblGrid>
                <a:gridCol w="3867150">
                  <a:extLst>
                    <a:ext uri="{9D8B030D-6E8A-4147-A177-3AD203B41FA5}">
                      <a16:colId xmlns:a16="http://schemas.microsoft.com/office/drawing/2014/main" val="129252821"/>
                    </a:ext>
                  </a:extLst>
                </a:gridCol>
                <a:gridCol w="3867150">
                  <a:extLst>
                    <a:ext uri="{9D8B030D-6E8A-4147-A177-3AD203B41FA5}">
                      <a16:colId xmlns:a16="http://schemas.microsoft.com/office/drawing/2014/main" val="69289708"/>
                    </a:ext>
                  </a:extLst>
                </a:gridCol>
                <a:gridCol w="3867150">
                  <a:extLst>
                    <a:ext uri="{9D8B030D-6E8A-4147-A177-3AD203B41FA5}">
                      <a16:colId xmlns:a16="http://schemas.microsoft.com/office/drawing/2014/main" val="402508075"/>
                    </a:ext>
                  </a:extLst>
                </a:gridCol>
                <a:gridCol w="3867150">
                  <a:extLst>
                    <a:ext uri="{9D8B030D-6E8A-4147-A177-3AD203B41FA5}">
                      <a16:colId xmlns:a16="http://schemas.microsoft.com/office/drawing/2014/main" val="801147951"/>
                    </a:ext>
                  </a:extLst>
                </a:gridCol>
              </a:tblGrid>
              <a:tr h="1276350">
                <a:tc>
                  <a:txBody>
                    <a:bodyPr/>
                    <a:lstStyle/>
                    <a:p>
                      <a:pPr algn="ctr"/>
                      <a:r>
                        <a:rPr lang="zh-TW" altLang="en-US" sz="3600" b="1" dirty="0">
                          <a:latin typeface="Microsoft JhengHei" panose="020B0604030504040204" pitchFamily="34" charset="-120"/>
                          <a:ea typeface="Microsoft JhengHei" panose="020B0604030504040204" pitchFamily="34" charset="-120"/>
                        </a:rPr>
                        <a:t>熱量需求</a:t>
                      </a:r>
                      <a:r>
                        <a:rPr lang="en-US" altLang="zh-TW" sz="3600" b="1" dirty="0">
                          <a:latin typeface="Microsoft JhengHei" panose="020B0604030504040204" pitchFamily="34" charset="-120"/>
                          <a:ea typeface="Microsoft JhengHei" panose="020B0604030504040204" pitchFamily="34" charset="-120"/>
                        </a:rPr>
                        <a:t>(</a:t>
                      </a:r>
                      <a:r>
                        <a:rPr lang="zh-TW" altLang="en-US" sz="3600" b="1" dirty="0">
                          <a:latin typeface="Microsoft JhengHei" panose="020B0604030504040204" pitchFamily="34" charset="-120"/>
                          <a:ea typeface="Microsoft JhengHei" panose="020B0604030504040204" pitchFamily="34" charset="-120"/>
                        </a:rPr>
                        <a:t>大卡</a:t>
                      </a:r>
                      <a:r>
                        <a:rPr lang="en-US" altLang="zh-TW" sz="3600" b="1" dirty="0">
                          <a:latin typeface="Microsoft JhengHei" panose="020B0604030504040204" pitchFamily="34" charset="-120"/>
                          <a:ea typeface="Microsoft JhengHei" panose="020B0604030504040204" pitchFamily="34" charset="-120"/>
                        </a:rPr>
                        <a:t>/</a:t>
                      </a:r>
                      <a:r>
                        <a:rPr lang="zh-TW" altLang="en-US" sz="3600" b="1" dirty="0">
                          <a:latin typeface="Microsoft JhengHei" panose="020B0604030504040204" pitchFamily="34" charset="-120"/>
                          <a:ea typeface="Microsoft JhengHei" panose="020B0604030504040204" pitchFamily="34" charset="-120"/>
                        </a:rPr>
                        <a:t>天</a:t>
                      </a:r>
                      <a:r>
                        <a:rPr lang="en-US" altLang="zh-TW" sz="3600" b="1" dirty="0">
                          <a:latin typeface="Microsoft JhengHei" panose="020B0604030504040204" pitchFamily="34" charset="-120"/>
                          <a:ea typeface="Microsoft JhengHei" panose="020B0604030504040204" pitchFamily="34" charset="-120"/>
                        </a:rPr>
                        <a:t>)</a:t>
                      </a:r>
                      <a:endParaRPr lang="zh-TW" altLang="en-US" sz="3600" b="1" dirty="0">
                        <a:latin typeface="Microsoft JhengHei" panose="020B0604030504040204" pitchFamily="34" charset="-120"/>
                        <a:ea typeface="Microsoft JhengHei" panose="020B0604030504040204" pitchFamily="34" charset="-120"/>
                      </a:endParaRPr>
                    </a:p>
                  </a:txBody>
                  <a:tcPr anchor="ctr"/>
                </a:tc>
                <a:tc>
                  <a:txBody>
                    <a:bodyPr/>
                    <a:lstStyle/>
                    <a:p>
                      <a:pPr algn="ctr"/>
                      <a:r>
                        <a:rPr lang="zh-TW" altLang="en-US" sz="3600" b="1" dirty="0">
                          <a:latin typeface="Microsoft JhengHei" panose="020B0604030504040204" pitchFamily="34" charset="-120"/>
                          <a:ea typeface="Microsoft JhengHei" panose="020B0604030504040204" pitchFamily="34" charset="-120"/>
                        </a:rPr>
                        <a:t>體重過輕</a:t>
                      </a:r>
                    </a:p>
                  </a:txBody>
                  <a:tcPr anchor="ctr"/>
                </a:tc>
                <a:tc>
                  <a:txBody>
                    <a:bodyPr/>
                    <a:lstStyle/>
                    <a:p>
                      <a:pPr algn="ctr"/>
                      <a:r>
                        <a:rPr lang="zh-TW" altLang="en-US" sz="3600" b="1" dirty="0">
                          <a:latin typeface="Microsoft JhengHei" panose="020B0604030504040204" pitchFamily="34" charset="-120"/>
                          <a:ea typeface="Microsoft JhengHei" panose="020B0604030504040204" pitchFamily="34" charset="-120"/>
                        </a:rPr>
                        <a:t>體重正常</a:t>
                      </a:r>
                    </a:p>
                  </a:txBody>
                  <a:tcPr anchor="ctr"/>
                </a:tc>
                <a:tc>
                  <a:txBody>
                    <a:bodyPr/>
                    <a:lstStyle/>
                    <a:p>
                      <a:pPr algn="ctr"/>
                      <a:r>
                        <a:rPr lang="zh-TW" altLang="en-US" sz="3600" b="1" dirty="0">
                          <a:latin typeface="Microsoft JhengHei" panose="020B0604030504040204" pitchFamily="34" charset="-120"/>
                          <a:ea typeface="Microsoft JhengHei" panose="020B0604030504040204" pitchFamily="34" charset="-120"/>
                        </a:rPr>
                        <a:t>體重過重或肥胖</a:t>
                      </a:r>
                    </a:p>
                  </a:txBody>
                  <a:tcPr anchor="ctr"/>
                </a:tc>
                <a:extLst>
                  <a:ext uri="{0D108BD9-81ED-4DB2-BD59-A6C34878D82A}">
                    <a16:rowId xmlns:a16="http://schemas.microsoft.com/office/drawing/2014/main" val="2483530062"/>
                  </a:ext>
                </a:extLst>
              </a:tr>
              <a:tr h="1276350">
                <a:tc>
                  <a:txBody>
                    <a:bodyPr/>
                    <a:lstStyle/>
                    <a:p>
                      <a:pPr algn="ctr"/>
                      <a:r>
                        <a:rPr lang="zh-TW" altLang="en-US" sz="3600" b="1" dirty="0">
                          <a:latin typeface="Microsoft JhengHei" panose="020B0604030504040204" pitchFamily="34" charset="-120"/>
                          <a:ea typeface="Microsoft JhengHei" panose="020B0604030504040204" pitchFamily="34" charset="-120"/>
                        </a:rPr>
                        <a:t>輕度工作</a:t>
                      </a:r>
                    </a:p>
                  </a:txBody>
                  <a:tcPr anchor="ctr"/>
                </a:tc>
                <a:tc>
                  <a:txBody>
                    <a:bodyPr/>
                    <a:lstStyle/>
                    <a:p>
                      <a:pPr algn="ctr"/>
                      <a:r>
                        <a:rPr lang="en-US" altLang="zh-TW" sz="3200" b="1" dirty="0">
                          <a:latin typeface="Microsoft JhengHei" panose="020B0604030504040204" pitchFamily="34" charset="-120"/>
                          <a:ea typeface="Microsoft JhengHei" panose="020B0604030504040204" pitchFamily="34" charset="-120"/>
                        </a:rPr>
                        <a:t>35</a:t>
                      </a:r>
                      <a:r>
                        <a:rPr lang="zh-TW" altLang="en-US" sz="3200" b="1" dirty="0">
                          <a:latin typeface="Microsoft JhengHei" panose="020B0604030504040204" pitchFamily="34" charset="-120"/>
                          <a:ea typeface="Microsoft JhengHei" panose="020B0604030504040204" pitchFamily="34" charset="-120"/>
                        </a:rPr>
                        <a:t>大卡</a:t>
                      </a:r>
                      <a:r>
                        <a:rPr lang="en-US" altLang="zh-TW" sz="3200" b="1" dirty="0">
                          <a:latin typeface="Microsoft JhengHei" panose="020B0604030504040204" pitchFamily="34" charset="-120"/>
                          <a:ea typeface="Microsoft JhengHei" panose="020B0604030504040204" pitchFamily="34" charset="-120"/>
                        </a:rPr>
                        <a:t>*CBW(kg)</a:t>
                      </a:r>
                      <a:endParaRPr lang="zh-TW" altLang="en-US" sz="3200" b="1" dirty="0">
                        <a:latin typeface="Microsoft JhengHei" panose="020B0604030504040204" pitchFamily="34" charset="-120"/>
                        <a:ea typeface="Microsoft JhengHei"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1" dirty="0">
                          <a:latin typeface="Microsoft JhengHei" panose="020B0604030504040204" pitchFamily="34" charset="-120"/>
                          <a:ea typeface="Microsoft JhengHei" panose="020B0604030504040204" pitchFamily="34" charset="-120"/>
                        </a:rPr>
                        <a:t>30</a:t>
                      </a:r>
                      <a:r>
                        <a:rPr lang="zh-TW" altLang="en-US" sz="3200" b="1" dirty="0">
                          <a:latin typeface="Microsoft JhengHei" panose="020B0604030504040204" pitchFamily="34" charset="-120"/>
                          <a:ea typeface="Microsoft JhengHei" panose="020B0604030504040204" pitchFamily="34" charset="-120"/>
                        </a:rPr>
                        <a:t>大卡</a:t>
                      </a:r>
                      <a:r>
                        <a:rPr lang="en-US" altLang="zh-TW" sz="3200" b="1" dirty="0">
                          <a:latin typeface="Microsoft JhengHei" panose="020B0604030504040204" pitchFamily="34" charset="-120"/>
                          <a:ea typeface="Microsoft JhengHei" panose="020B0604030504040204" pitchFamily="34" charset="-120"/>
                        </a:rPr>
                        <a:t>*CBW(kg)</a:t>
                      </a:r>
                      <a:endParaRPr lang="zh-TW" altLang="en-US" sz="3200" b="1" dirty="0">
                        <a:latin typeface="Microsoft JhengHei" panose="020B0604030504040204" pitchFamily="34" charset="-120"/>
                        <a:ea typeface="Microsoft JhengHei" panose="020B0604030504040204" pitchFamily="34" charset="-120"/>
                      </a:endParaRPr>
                    </a:p>
                  </a:txBody>
                  <a:tcPr anchor="ctr"/>
                </a:tc>
                <a:tc>
                  <a:txBody>
                    <a:bodyPr/>
                    <a:lstStyle/>
                    <a:p>
                      <a:pPr algn="ctr"/>
                      <a:r>
                        <a:rPr lang="en-US" altLang="zh-TW" sz="3200" b="1" dirty="0">
                          <a:latin typeface="Microsoft JhengHei" panose="020B0604030504040204" pitchFamily="34" charset="-120"/>
                          <a:ea typeface="Microsoft JhengHei" panose="020B0604030504040204" pitchFamily="34" charset="-120"/>
                        </a:rPr>
                        <a:t>20~25</a:t>
                      </a:r>
                      <a:r>
                        <a:rPr lang="zh-TW" altLang="en-US" sz="3200" b="1" dirty="0">
                          <a:latin typeface="Microsoft JhengHei" panose="020B0604030504040204" pitchFamily="34" charset="-120"/>
                          <a:ea typeface="Microsoft JhengHei" panose="020B0604030504040204" pitchFamily="34" charset="-120"/>
                        </a:rPr>
                        <a:t>大卡</a:t>
                      </a:r>
                      <a:r>
                        <a:rPr lang="en-US" altLang="zh-TW" sz="3200" b="1" dirty="0">
                          <a:latin typeface="Microsoft JhengHei" panose="020B0604030504040204" pitchFamily="34" charset="-120"/>
                          <a:ea typeface="Microsoft JhengHei" panose="020B0604030504040204" pitchFamily="34" charset="-120"/>
                        </a:rPr>
                        <a:t>*CBW(kg)</a:t>
                      </a:r>
                      <a:endParaRPr lang="zh-TW" altLang="en-US" sz="3200" b="1" dirty="0">
                        <a:latin typeface="Microsoft JhengHei" panose="020B0604030504040204" pitchFamily="34" charset="-120"/>
                        <a:ea typeface="Microsoft JhengHei" panose="020B0604030504040204" pitchFamily="34" charset="-120"/>
                      </a:endParaRPr>
                    </a:p>
                  </a:txBody>
                  <a:tcPr anchor="ctr"/>
                </a:tc>
                <a:extLst>
                  <a:ext uri="{0D108BD9-81ED-4DB2-BD59-A6C34878D82A}">
                    <a16:rowId xmlns:a16="http://schemas.microsoft.com/office/drawing/2014/main" val="1057422160"/>
                  </a:ext>
                </a:extLst>
              </a:tr>
              <a:tr h="1276350">
                <a:tc>
                  <a:txBody>
                    <a:bodyPr/>
                    <a:lstStyle/>
                    <a:p>
                      <a:pPr algn="ctr"/>
                      <a:r>
                        <a:rPr lang="zh-TW" altLang="en-US" sz="3600" b="1" dirty="0">
                          <a:latin typeface="Microsoft JhengHei" panose="020B0604030504040204" pitchFamily="34" charset="-120"/>
                          <a:ea typeface="Microsoft JhengHei" panose="020B0604030504040204" pitchFamily="34" charset="-120"/>
                        </a:rPr>
                        <a:t>中度工作</a:t>
                      </a:r>
                      <a:endParaRPr lang="en-US" altLang="zh-TW" sz="3600" b="1" dirty="0">
                        <a:latin typeface="Microsoft JhengHei" panose="020B0604030504040204" pitchFamily="34" charset="-120"/>
                        <a:ea typeface="Microsoft JhengHei" panose="020B0604030504040204" pitchFamily="34" charset="-120"/>
                      </a:endParaRPr>
                    </a:p>
                  </a:txBody>
                  <a:tcPr anchor="ctr"/>
                </a:tc>
                <a:tc>
                  <a:txBody>
                    <a:bodyPr/>
                    <a:lstStyle/>
                    <a:p>
                      <a:pPr algn="ctr"/>
                      <a:r>
                        <a:rPr lang="en-US" altLang="zh-TW" sz="3200" b="1" dirty="0">
                          <a:latin typeface="Microsoft JhengHei" panose="020B0604030504040204" pitchFamily="34" charset="-120"/>
                          <a:ea typeface="Microsoft JhengHei" panose="020B0604030504040204" pitchFamily="34" charset="-120"/>
                        </a:rPr>
                        <a:t>40</a:t>
                      </a:r>
                      <a:r>
                        <a:rPr lang="zh-TW" altLang="en-US" sz="3200" b="1" dirty="0">
                          <a:latin typeface="Microsoft JhengHei" panose="020B0604030504040204" pitchFamily="34" charset="-120"/>
                          <a:ea typeface="Microsoft JhengHei" panose="020B0604030504040204" pitchFamily="34" charset="-120"/>
                        </a:rPr>
                        <a:t>大卡</a:t>
                      </a:r>
                      <a:r>
                        <a:rPr lang="en-US" altLang="zh-TW" sz="3200" b="1" dirty="0">
                          <a:latin typeface="Microsoft JhengHei" panose="020B0604030504040204" pitchFamily="34" charset="-120"/>
                          <a:ea typeface="Microsoft JhengHei" panose="020B0604030504040204" pitchFamily="34" charset="-120"/>
                        </a:rPr>
                        <a:t>*CBW(kg)</a:t>
                      </a:r>
                      <a:endParaRPr lang="zh-TW" altLang="en-US" sz="3200" b="1" dirty="0">
                        <a:latin typeface="Microsoft JhengHei" panose="020B0604030504040204" pitchFamily="34" charset="-120"/>
                        <a:ea typeface="Microsoft JhengHei"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1" dirty="0">
                          <a:latin typeface="Microsoft JhengHei" panose="020B0604030504040204" pitchFamily="34" charset="-120"/>
                          <a:ea typeface="Microsoft JhengHei" panose="020B0604030504040204" pitchFamily="34" charset="-120"/>
                        </a:rPr>
                        <a:t>35</a:t>
                      </a:r>
                      <a:r>
                        <a:rPr lang="zh-TW" altLang="en-US" sz="3200" b="1" dirty="0">
                          <a:latin typeface="Microsoft JhengHei" panose="020B0604030504040204" pitchFamily="34" charset="-120"/>
                          <a:ea typeface="Microsoft JhengHei" panose="020B0604030504040204" pitchFamily="34" charset="-120"/>
                        </a:rPr>
                        <a:t>大卡</a:t>
                      </a:r>
                      <a:r>
                        <a:rPr lang="en-US" altLang="zh-TW" sz="3200" b="1" dirty="0">
                          <a:latin typeface="Microsoft JhengHei" panose="020B0604030504040204" pitchFamily="34" charset="-120"/>
                          <a:ea typeface="Microsoft JhengHei" panose="020B0604030504040204" pitchFamily="34" charset="-120"/>
                        </a:rPr>
                        <a:t>*CBW(kg)</a:t>
                      </a:r>
                      <a:endParaRPr lang="zh-TW" altLang="en-US" sz="3200" b="1" dirty="0">
                        <a:latin typeface="Microsoft JhengHei" panose="020B0604030504040204" pitchFamily="34" charset="-120"/>
                        <a:ea typeface="Microsoft JhengHei" panose="020B0604030504040204" pitchFamily="34" charset="-120"/>
                      </a:endParaRPr>
                    </a:p>
                  </a:txBody>
                  <a:tcPr anchor="ctr"/>
                </a:tc>
                <a:tc>
                  <a:txBody>
                    <a:bodyPr/>
                    <a:lstStyle/>
                    <a:p>
                      <a:pPr algn="ctr"/>
                      <a:r>
                        <a:rPr lang="en-US" altLang="zh-TW" sz="3200" b="1" dirty="0">
                          <a:latin typeface="Microsoft JhengHei" panose="020B0604030504040204" pitchFamily="34" charset="-120"/>
                          <a:ea typeface="Microsoft JhengHei" panose="020B0604030504040204" pitchFamily="34" charset="-120"/>
                        </a:rPr>
                        <a:t>30</a:t>
                      </a:r>
                      <a:r>
                        <a:rPr lang="zh-TW" altLang="en-US" sz="3200" b="1" dirty="0">
                          <a:latin typeface="Microsoft JhengHei" panose="020B0604030504040204" pitchFamily="34" charset="-120"/>
                          <a:ea typeface="Microsoft JhengHei" panose="020B0604030504040204" pitchFamily="34" charset="-120"/>
                        </a:rPr>
                        <a:t>大卡</a:t>
                      </a:r>
                      <a:r>
                        <a:rPr lang="en-US" altLang="zh-TW" sz="3200" b="1" dirty="0">
                          <a:latin typeface="Microsoft JhengHei" panose="020B0604030504040204" pitchFamily="34" charset="-120"/>
                          <a:ea typeface="Microsoft JhengHei" panose="020B0604030504040204" pitchFamily="34" charset="-120"/>
                        </a:rPr>
                        <a:t>*CBW(kg)</a:t>
                      </a:r>
                      <a:endParaRPr lang="zh-TW" altLang="en-US" sz="3200" b="1" dirty="0">
                        <a:latin typeface="Microsoft JhengHei" panose="020B0604030504040204" pitchFamily="34" charset="-120"/>
                        <a:ea typeface="Microsoft JhengHei" panose="020B0604030504040204" pitchFamily="34" charset="-120"/>
                      </a:endParaRPr>
                    </a:p>
                  </a:txBody>
                  <a:tcPr anchor="ctr"/>
                </a:tc>
                <a:extLst>
                  <a:ext uri="{0D108BD9-81ED-4DB2-BD59-A6C34878D82A}">
                    <a16:rowId xmlns:a16="http://schemas.microsoft.com/office/drawing/2014/main" val="1988800680"/>
                  </a:ext>
                </a:extLst>
              </a:tr>
              <a:tr h="1276350">
                <a:tc>
                  <a:txBody>
                    <a:bodyPr/>
                    <a:lstStyle/>
                    <a:p>
                      <a:pPr algn="ctr"/>
                      <a:r>
                        <a:rPr lang="zh-TW" altLang="en-US" sz="3600" b="1" dirty="0">
                          <a:latin typeface="Microsoft JhengHei" panose="020B0604030504040204" pitchFamily="34" charset="-120"/>
                          <a:ea typeface="Microsoft JhengHei" panose="020B0604030504040204" pitchFamily="34" charset="-120"/>
                        </a:rPr>
                        <a:t>重度工作</a:t>
                      </a:r>
                    </a:p>
                  </a:txBody>
                  <a:tcPr anchor="ctr"/>
                </a:tc>
                <a:tc>
                  <a:txBody>
                    <a:bodyPr/>
                    <a:lstStyle/>
                    <a:p>
                      <a:pPr algn="ctr"/>
                      <a:r>
                        <a:rPr lang="en-US" altLang="zh-TW" sz="3200" b="1" dirty="0">
                          <a:latin typeface="Microsoft JhengHei" panose="020B0604030504040204" pitchFamily="34" charset="-120"/>
                          <a:ea typeface="Microsoft JhengHei" panose="020B0604030504040204" pitchFamily="34" charset="-120"/>
                        </a:rPr>
                        <a:t>45</a:t>
                      </a:r>
                      <a:r>
                        <a:rPr lang="zh-TW" altLang="en-US" sz="3200" b="1" dirty="0">
                          <a:latin typeface="Microsoft JhengHei" panose="020B0604030504040204" pitchFamily="34" charset="-120"/>
                          <a:ea typeface="Microsoft JhengHei" panose="020B0604030504040204" pitchFamily="34" charset="-120"/>
                        </a:rPr>
                        <a:t>大卡</a:t>
                      </a:r>
                      <a:r>
                        <a:rPr lang="en-US" altLang="zh-TW" sz="3200" b="1" dirty="0">
                          <a:latin typeface="Microsoft JhengHei" panose="020B0604030504040204" pitchFamily="34" charset="-120"/>
                          <a:ea typeface="Microsoft JhengHei" panose="020B0604030504040204" pitchFamily="34" charset="-120"/>
                        </a:rPr>
                        <a:t>*CBW(kg)</a:t>
                      </a:r>
                      <a:endParaRPr lang="zh-TW" altLang="en-US" sz="3200" b="1" dirty="0">
                        <a:latin typeface="Microsoft JhengHei" panose="020B0604030504040204" pitchFamily="34" charset="-120"/>
                        <a:ea typeface="Microsoft JhengHei" panose="020B0604030504040204" pitchFamily="34" charset="-120"/>
                      </a:endParaRPr>
                    </a:p>
                  </a:txBody>
                  <a:tcPr anchor="ctr"/>
                </a:tc>
                <a:tc>
                  <a:txBody>
                    <a:bodyPr/>
                    <a:lstStyle/>
                    <a:p>
                      <a:pPr algn="ctr"/>
                      <a:r>
                        <a:rPr lang="en-US" altLang="zh-TW" sz="3200" b="1" dirty="0">
                          <a:latin typeface="Microsoft JhengHei" panose="020B0604030504040204" pitchFamily="34" charset="-120"/>
                          <a:ea typeface="Microsoft JhengHei" panose="020B0604030504040204" pitchFamily="34" charset="-120"/>
                        </a:rPr>
                        <a:t>40</a:t>
                      </a:r>
                      <a:r>
                        <a:rPr lang="zh-TW" altLang="en-US" sz="3200" b="1" dirty="0">
                          <a:latin typeface="Microsoft JhengHei" panose="020B0604030504040204" pitchFamily="34" charset="-120"/>
                          <a:ea typeface="Microsoft JhengHei" panose="020B0604030504040204" pitchFamily="34" charset="-120"/>
                        </a:rPr>
                        <a:t>大卡</a:t>
                      </a:r>
                      <a:r>
                        <a:rPr lang="en-US" altLang="zh-TW" sz="3200" b="1" dirty="0">
                          <a:latin typeface="Microsoft JhengHei" panose="020B0604030504040204" pitchFamily="34" charset="-120"/>
                          <a:ea typeface="Microsoft JhengHei" panose="020B0604030504040204" pitchFamily="34" charset="-120"/>
                        </a:rPr>
                        <a:t>*CBW(kg</a:t>
                      </a:r>
                      <a:endParaRPr lang="zh-TW" altLang="en-US" sz="3200" b="1" dirty="0">
                        <a:latin typeface="Microsoft JhengHei" panose="020B0604030504040204" pitchFamily="34" charset="-120"/>
                        <a:ea typeface="Microsoft JhengHei"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1" dirty="0">
                          <a:latin typeface="Microsoft JhengHei" panose="020B0604030504040204" pitchFamily="34" charset="-120"/>
                          <a:ea typeface="Microsoft JhengHei" panose="020B0604030504040204" pitchFamily="34" charset="-120"/>
                        </a:rPr>
                        <a:t>35</a:t>
                      </a:r>
                      <a:r>
                        <a:rPr lang="zh-TW" altLang="en-US" sz="3200" b="1" dirty="0">
                          <a:latin typeface="Microsoft JhengHei" panose="020B0604030504040204" pitchFamily="34" charset="-120"/>
                          <a:ea typeface="Microsoft JhengHei" panose="020B0604030504040204" pitchFamily="34" charset="-120"/>
                        </a:rPr>
                        <a:t>大卡</a:t>
                      </a:r>
                      <a:r>
                        <a:rPr lang="en-US" altLang="zh-TW" sz="3200" b="1" dirty="0">
                          <a:latin typeface="Microsoft JhengHei" panose="020B0604030504040204" pitchFamily="34" charset="-120"/>
                          <a:ea typeface="Microsoft JhengHei" panose="020B0604030504040204" pitchFamily="34" charset="-120"/>
                        </a:rPr>
                        <a:t>*CBW(kg)</a:t>
                      </a:r>
                      <a:endParaRPr lang="zh-TW" altLang="en-US" sz="3200" b="1" dirty="0">
                        <a:latin typeface="Microsoft JhengHei" panose="020B0604030504040204" pitchFamily="34" charset="-120"/>
                        <a:ea typeface="Microsoft JhengHei" panose="020B0604030504040204" pitchFamily="34" charset="-120"/>
                      </a:endParaRPr>
                    </a:p>
                  </a:txBody>
                  <a:tcPr anchor="ctr"/>
                </a:tc>
                <a:extLst>
                  <a:ext uri="{0D108BD9-81ED-4DB2-BD59-A6C34878D82A}">
                    <a16:rowId xmlns:a16="http://schemas.microsoft.com/office/drawing/2014/main" val="2589161559"/>
                  </a:ext>
                </a:extLst>
              </a:tr>
            </a:tbl>
          </a:graphicData>
        </a:graphic>
      </p:graphicFrame>
      <p:sp>
        <p:nvSpPr>
          <p:cNvPr id="6" name="文字方塊 5">
            <a:extLst>
              <a:ext uri="{FF2B5EF4-FFF2-40B4-BE49-F238E27FC236}">
                <a16:creationId xmlns:a16="http://schemas.microsoft.com/office/drawing/2014/main" id="{3A13E3FC-FE5D-BBAA-A0F6-EBFC82780F0C}"/>
              </a:ext>
            </a:extLst>
          </p:cNvPr>
          <p:cNvSpPr txBox="1"/>
          <p:nvPr/>
        </p:nvSpPr>
        <p:spPr>
          <a:xfrm>
            <a:off x="1437409" y="7505700"/>
            <a:ext cx="16066804" cy="2217851"/>
          </a:xfrm>
          <a:prstGeom prst="rect">
            <a:avLst/>
          </a:prstGeom>
          <a:noFill/>
        </p:spPr>
        <p:txBody>
          <a:bodyPr wrap="square">
            <a:spAutoFit/>
          </a:bodyPr>
          <a:lstStyle/>
          <a:p>
            <a:pPr marL="571500" indent="-571500">
              <a:lnSpc>
                <a:spcPct val="150000"/>
              </a:lnSpc>
              <a:buFont typeface="Arial" panose="020B0604020202020204" pitchFamily="34" charset="0"/>
              <a:buChar char="•"/>
            </a:pPr>
            <a:r>
              <a:rPr lang="zh-TW" altLang="en-US" sz="3200" b="1" dirty="0">
                <a:solidFill>
                  <a:srgbClr val="0E47A1"/>
                </a:solidFill>
                <a:latin typeface="Microsoft JhengHei" panose="020B0604030504040204" pitchFamily="34" charset="-120"/>
                <a:ea typeface="Microsoft JhengHei" panose="020B0604030504040204" pitchFamily="34" charset="-120"/>
              </a:rPr>
              <a:t>輕度工作：大部分從事靜態或坐著的工作。</a:t>
            </a:r>
            <a:endParaRPr lang="en-US" altLang="zh-TW" sz="3200" b="1" dirty="0">
              <a:solidFill>
                <a:srgbClr val="0E47A1"/>
              </a:solidFill>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r>
              <a:rPr lang="zh-TW" altLang="en-US" sz="3200" b="1" dirty="0">
                <a:solidFill>
                  <a:srgbClr val="0E47A1"/>
                </a:solidFill>
                <a:latin typeface="Microsoft JhengHei" panose="020B0604030504040204" pitchFamily="34" charset="-120"/>
                <a:ea typeface="Microsoft JhengHei" panose="020B0604030504040204" pitchFamily="34" charset="-120"/>
              </a:rPr>
              <a:t>中度工作：從事機械操作、接待或家事等站立活動較多的工作。</a:t>
            </a:r>
            <a:endParaRPr lang="en-US" altLang="zh-TW" sz="3200" b="1" dirty="0">
              <a:solidFill>
                <a:srgbClr val="0E47A1"/>
              </a:solidFill>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r>
              <a:rPr lang="zh-TW" altLang="en-US" sz="3200" b="1" dirty="0">
                <a:solidFill>
                  <a:srgbClr val="0E47A1"/>
                </a:solidFill>
                <a:latin typeface="Microsoft JhengHei" panose="020B0604030504040204" pitchFamily="34" charset="-120"/>
                <a:ea typeface="Microsoft JhengHei" panose="020B0604030504040204" pitchFamily="34" charset="-120"/>
              </a:rPr>
              <a:t>重度工作：從事農耕、漁業、建築等的重度使用體力之工作。</a:t>
            </a:r>
            <a:endParaRPr lang="en-US" altLang="zh-TW" sz="3200" b="1" dirty="0">
              <a:solidFill>
                <a:srgbClr val="0E47A1"/>
              </a:solidFill>
              <a:latin typeface="Microsoft JhengHei" panose="020B0604030504040204" pitchFamily="34" charset="-120"/>
              <a:ea typeface="Microsoft JhengHei" panose="020B0604030504040204" pitchFamily="34" charset="-120"/>
            </a:endParaRPr>
          </a:p>
        </p:txBody>
      </p:sp>
      <p:sp>
        <p:nvSpPr>
          <p:cNvPr id="3" name="矩形 2">
            <a:extLst>
              <a:ext uri="{FF2B5EF4-FFF2-40B4-BE49-F238E27FC236}">
                <a16:creationId xmlns:a16="http://schemas.microsoft.com/office/drawing/2014/main" id="{14268849-CACD-C697-4487-B7A350486AF5}"/>
              </a:ext>
            </a:extLst>
          </p:cNvPr>
          <p:cNvSpPr/>
          <p:nvPr/>
        </p:nvSpPr>
        <p:spPr>
          <a:xfrm>
            <a:off x="5943600" y="1155319"/>
            <a:ext cx="10255829" cy="1046657"/>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BMI</a:t>
            </a:r>
            <a:r>
              <a:rPr kumimoji="1"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計算公式：體重</a:t>
            </a:r>
            <a:r>
              <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 (kg)</a:t>
            </a:r>
            <a:r>
              <a:rPr kumimoji="1"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altLang="zh-TW"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a:t>
            </a:r>
            <a:r>
              <a:rPr lang="zh-TW" altLang="en-US"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 身高</a:t>
            </a:r>
            <a:r>
              <a:rPr lang="en-US" altLang="zh-TW"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 (m)</a:t>
            </a:r>
            <a:r>
              <a:rPr lang="zh-TW" altLang="en-US" sz="2800" b="0" dirty="0">
                <a:solidFill>
                  <a:srgbClr val="040C28"/>
                </a:solidFill>
                <a:effectLst/>
                <a:latin typeface="Arial" panose="020B0604020202020204" pitchFamily="34" charset="0"/>
              </a:rPr>
              <a:t> </a:t>
            </a:r>
            <a:r>
              <a:rPr lang="en-US" altLang="zh-TW" sz="2800" b="0" dirty="0">
                <a:solidFill>
                  <a:srgbClr val="040C28"/>
                </a:solidFill>
                <a:effectLst/>
                <a:latin typeface="Arial" panose="020B0604020202020204" pitchFamily="34" charset="0"/>
              </a:rPr>
              <a:t>÷</a:t>
            </a:r>
            <a:r>
              <a:rPr lang="zh-TW" altLang="en-US"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身高</a:t>
            </a:r>
            <a:r>
              <a:rPr lang="en-US" altLang="zh-TW"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 (m)</a:t>
            </a:r>
            <a:endPar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4" name="文字方塊 3">
            <a:extLst>
              <a:ext uri="{FF2B5EF4-FFF2-40B4-BE49-F238E27FC236}">
                <a16:creationId xmlns:a16="http://schemas.microsoft.com/office/drawing/2014/main" id="{A05A9C1B-3B09-94AC-78BD-C16A57EEAB34}"/>
              </a:ext>
            </a:extLst>
          </p:cNvPr>
          <p:cNvSpPr txBox="1"/>
          <p:nvPr/>
        </p:nvSpPr>
        <p:spPr>
          <a:xfrm>
            <a:off x="13716000" y="9619948"/>
            <a:ext cx="8253804" cy="369332"/>
          </a:xfrm>
          <a:prstGeom prst="rect">
            <a:avLst/>
          </a:prstGeom>
          <a:noFill/>
        </p:spPr>
        <p:txBody>
          <a:bodyPr wrap="square" rtlCol="0">
            <a:spAutoFit/>
          </a:bodyPr>
          <a:lstStyle/>
          <a:p>
            <a:r>
              <a:rPr lang="zh-TW" altLang="en-US" dirty="0">
                <a:latin typeface="Microsoft JhengHei" panose="020B0604030504040204" pitchFamily="34" charset="-120"/>
                <a:ea typeface="Microsoft JhengHei" panose="020B0604030504040204" pitchFamily="34" charset="-120"/>
              </a:rPr>
              <a:t>資料來源：國民健康署</a:t>
            </a:r>
          </a:p>
        </p:txBody>
      </p:sp>
      <p:sp>
        <p:nvSpPr>
          <p:cNvPr id="5" name="投影片編號版面配置區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068220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56BCAC65-85C8-AF46-B97B-6B6E44EEBFF8}"/>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96710E3B-4D9A-DB03-BAF1-EF3074A3AA19}"/>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足夠</a:t>
            </a:r>
            <a:r>
              <a:rPr lang="zh-TW" altLang="en-US" sz="8000" b="1" dirty="0" smtClean="0">
                <a:solidFill>
                  <a:srgbClr val="0E47A1"/>
                </a:solidFill>
                <a:latin typeface="微軟正黑體" panose="020B0604030504040204" pitchFamily="34" charset="-120"/>
                <a:ea typeface="微軟正黑體" panose="020B0604030504040204" pitchFamily="34" charset="-120"/>
              </a:rPr>
              <a:t>熱量</a:t>
            </a:r>
            <a:r>
              <a:rPr lang="en-US" altLang="zh-TW" sz="8000" b="1" dirty="0" smtClean="0">
                <a:solidFill>
                  <a:srgbClr val="0E47A1"/>
                </a:solidFill>
                <a:latin typeface="微軟正黑體" panose="020B0604030504040204" pitchFamily="34" charset="-120"/>
                <a:ea typeface="微軟正黑體" panose="020B0604030504040204" pitchFamily="34" charset="-120"/>
              </a:rPr>
              <a:t>-</a:t>
            </a:r>
            <a:r>
              <a:rPr lang="zh-TW" altLang="en-US" sz="8000" b="1" smtClean="0">
                <a:solidFill>
                  <a:srgbClr val="0E47A1"/>
                </a:solidFill>
                <a:latin typeface="微軟正黑體" panose="020B0604030504040204" pitchFamily="34" charset="-120"/>
                <a:ea typeface="微軟正黑體" panose="020B0604030504040204" pitchFamily="34" charset="-120"/>
              </a:rPr>
              <a:t>我的餐盤</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B6F15528-21DE-4FAA-801E-634DDDAF4B2B}" type="slidenum">
              <a:rPr lang="en-US" smtClean="0"/>
              <a:pPr/>
              <a:t>15</a:t>
            </a:fld>
            <a:endParaRPr lang="en-US"/>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714500"/>
            <a:ext cx="12801600" cy="8394315"/>
          </a:xfrm>
          <a:prstGeom prst="rect">
            <a:avLst/>
          </a:prstGeom>
        </p:spPr>
      </p:pic>
    </p:spTree>
    <p:extLst>
      <p:ext uri="{BB962C8B-B14F-4D97-AF65-F5344CB8AC3E}">
        <p14:creationId xmlns:p14="http://schemas.microsoft.com/office/powerpoint/2010/main" val="695822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D4674746-33EC-5D0F-3DB2-8B661BE7F1DC}"/>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0B52DC45-00FC-2534-86D6-99223BC9A1DA}"/>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維持適當體重 </a:t>
            </a:r>
            <a:r>
              <a:rPr lang="en-US" altLang="zh-TW" sz="6000" b="1" dirty="0">
                <a:solidFill>
                  <a:srgbClr val="0E47A1"/>
                </a:solidFill>
                <a:latin typeface="微軟正黑體" panose="020B0604030504040204" pitchFamily="34" charset="-120"/>
                <a:ea typeface="微軟正黑體" panose="020B0604030504040204" pitchFamily="34" charset="-120"/>
              </a:rPr>
              <a:t>(</a:t>
            </a:r>
            <a:r>
              <a:rPr lang="zh-TW" altLang="en-US" sz="6000" b="1" dirty="0">
                <a:solidFill>
                  <a:srgbClr val="0E47A1"/>
                </a:solidFill>
                <a:latin typeface="微軟正黑體" panose="020B0604030504040204" pitchFamily="34" charset="-120"/>
                <a:ea typeface="微軟正黑體" panose="020B0604030504040204" pitchFamily="34" charset="-120"/>
              </a:rPr>
              <a:t>成年人</a:t>
            </a:r>
            <a:r>
              <a:rPr lang="en-US" altLang="zh-TW" sz="6000" b="1" dirty="0">
                <a:solidFill>
                  <a:srgbClr val="0E47A1"/>
                </a:solidFill>
                <a:latin typeface="微軟正黑體" panose="020B0604030504040204" pitchFamily="34" charset="-120"/>
                <a:ea typeface="微軟正黑體" panose="020B0604030504040204" pitchFamily="34" charset="-120"/>
              </a:rPr>
              <a:t>)</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9F106C56-E81F-A8BE-D18C-1B93495F4134}"/>
              </a:ext>
            </a:extLst>
          </p:cNvPr>
          <p:cNvPicPr>
            <a:picLocks noChangeAspect="1"/>
          </p:cNvPicPr>
          <p:nvPr/>
        </p:nvPicPr>
        <p:blipFill>
          <a:blip r:embed="rId3"/>
          <a:stretch>
            <a:fillRect/>
          </a:stretch>
        </p:blipFill>
        <p:spPr>
          <a:xfrm>
            <a:off x="866326" y="2552700"/>
            <a:ext cx="16555348" cy="6057900"/>
          </a:xfrm>
          <a:prstGeom prst="rect">
            <a:avLst/>
          </a:prstGeom>
        </p:spPr>
      </p:pic>
      <p:sp>
        <p:nvSpPr>
          <p:cNvPr id="5" name="矩形 4">
            <a:extLst>
              <a:ext uri="{FF2B5EF4-FFF2-40B4-BE49-F238E27FC236}">
                <a16:creationId xmlns:a16="http://schemas.microsoft.com/office/drawing/2014/main" id="{E6296DAD-AF0B-73BA-46C2-7E7006011D30}"/>
              </a:ext>
            </a:extLst>
          </p:cNvPr>
          <p:cNvSpPr/>
          <p:nvPr/>
        </p:nvSpPr>
        <p:spPr>
          <a:xfrm>
            <a:off x="3810000" y="8822932"/>
            <a:ext cx="10255829" cy="1046657"/>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BMI</a:t>
            </a:r>
            <a:r>
              <a:rPr kumimoji="1"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計算公式：體重</a:t>
            </a:r>
            <a:r>
              <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 (kg)</a:t>
            </a:r>
            <a:r>
              <a:rPr kumimoji="1"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altLang="zh-TW"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a:t>
            </a:r>
            <a:r>
              <a:rPr lang="zh-TW" altLang="en-US"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 身高</a:t>
            </a:r>
            <a:r>
              <a:rPr lang="en-US" altLang="zh-TW"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 (m)</a:t>
            </a:r>
            <a:r>
              <a:rPr lang="zh-TW" altLang="en-US" sz="2800" b="0" dirty="0">
                <a:solidFill>
                  <a:srgbClr val="040C28"/>
                </a:solidFill>
                <a:effectLst/>
                <a:latin typeface="Arial" panose="020B0604020202020204" pitchFamily="34" charset="0"/>
              </a:rPr>
              <a:t> </a:t>
            </a:r>
            <a:r>
              <a:rPr lang="en-US" altLang="zh-TW" sz="2800" b="0" dirty="0">
                <a:solidFill>
                  <a:srgbClr val="040C28"/>
                </a:solidFill>
                <a:effectLst/>
                <a:latin typeface="Arial" panose="020B0604020202020204" pitchFamily="34" charset="0"/>
              </a:rPr>
              <a:t>÷</a:t>
            </a:r>
            <a:r>
              <a:rPr lang="zh-TW" altLang="en-US"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身高</a:t>
            </a:r>
            <a:r>
              <a:rPr lang="en-US" altLang="zh-TW" sz="2800" dirty="0">
                <a:solidFill>
                  <a:schemeClr val="tx1">
                    <a:lumMod val="50000"/>
                    <a:lumOff val="50000"/>
                  </a:schemeClr>
                </a:solidFill>
                <a:effectLst/>
                <a:latin typeface="Microsoft JhengHei" panose="020B0604030504040204" pitchFamily="34" charset="-120"/>
                <a:ea typeface="Microsoft JhengHei" panose="020B0604030504040204" pitchFamily="34" charset="-120"/>
              </a:rPr>
              <a:t> (m)</a:t>
            </a:r>
            <a:endPar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4" name="文字方塊 3">
            <a:extLst>
              <a:ext uri="{FF2B5EF4-FFF2-40B4-BE49-F238E27FC236}">
                <a16:creationId xmlns:a16="http://schemas.microsoft.com/office/drawing/2014/main" id="{5B01632B-F4B8-5670-4596-32E2D770669E}"/>
              </a:ext>
            </a:extLst>
          </p:cNvPr>
          <p:cNvSpPr txBox="1"/>
          <p:nvPr/>
        </p:nvSpPr>
        <p:spPr>
          <a:xfrm>
            <a:off x="13716000" y="9619948"/>
            <a:ext cx="8253804" cy="369332"/>
          </a:xfrm>
          <a:prstGeom prst="rect">
            <a:avLst/>
          </a:prstGeom>
          <a:noFill/>
        </p:spPr>
        <p:txBody>
          <a:bodyPr wrap="square" rtlCol="0">
            <a:spAutoFit/>
          </a:bodyPr>
          <a:lstStyle/>
          <a:p>
            <a:r>
              <a:rPr lang="zh-TW" altLang="en-US" dirty="0">
                <a:latin typeface="Microsoft JhengHei" panose="020B0604030504040204" pitchFamily="34" charset="-120"/>
                <a:ea typeface="Microsoft JhengHei" panose="020B0604030504040204" pitchFamily="34" charset="-120"/>
              </a:rPr>
              <a:t>資料來源：國民健康署</a:t>
            </a: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415855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F443C243-2959-6B0C-B86D-AB2AFD360CEB}"/>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715770C3-A22E-3F0B-9F06-887079A49B79}"/>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維持適當體重 </a:t>
            </a:r>
            <a:r>
              <a:rPr lang="en-US" altLang="zh-TW" sz="6000" b="1" dirty="0">
                <a:solidFill>
                  <a:srgbClr val="0E47A1"/>
                </a:solidFill>
                <a:latin typeface="微軟正黑體" panose="020B0604030504040204" pitchFamily="34" charset="-120"/>
                <a:ea typeface="微軟正黑體" panose="020B0604030504040204" pitchFamily="34" charset="-120"/>
              </a:rPr>
              <a:t>(</a:t>
            </a:r>
            <a:r>
              <a:rPr lang="zh-TW" altLang="en-US" sz="6000" b="1" dirty="0">
                <a:solidFill>
                  <a:srgbClr val="0E47A1"/>
                </a:solidFill>
                <a:latin typeface="微軟正黑體" panose="020B0604030504040204" pitchFamily="34" charset="-120"/>
                <a:ea typeface="微軟正黑體" panose="020B0604030504040204" pitchFamily="34" charset="-120"/>
              </a:rPr>
              <a:t>老年人</a:t>
            </a:r>
            <a:r>
              <a:rPr lang="en-US" altLang="zh-TW" sz="6000" b="1" dirty="0">
                <a:solidFill>
                  <a:srgbClr val="0E47A1"/>
                </a:solidFill>
                <a:latin typeface="微軟正黑體" panose="020B0604030504040204" pitchFamily="34" charset="-120"/>
                <a:ea typeface="微軟正黑體" panose="020B0604030504040204" pitchFamily="34" charset="-120"/>
              </a:rPr>
              <a:t>)</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pic>
        <p:nvPicPr>
          <p:cNvPr id="11266" name="Picture 2">
            <a:extLst>
              <a:ext uri="{FF2B5EF4-FFF2-40B4-BE49-F238E27FC236}">
                <a16:creationId xmlns:a16="http://schemas.microsoft.com/office/drawing/2014/main" id="{8B12D5DD-493F-E253-855B-1511E73410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778"/>
          <a:stretch/>
        </p:blipFill>
        <p:spPr bwMode="auto">
          <a:xfrm>
            <a:off x="83128" y="2708564"/>
            <a:ext cx="8610600" cy="6147097"/>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A875D3BB-11AF-5AF4-C558-6F742BE4FD15}"/>
              </a:ext>
            </a:extLst>
          </p:cNvPr>
          <p:cNvSpPr txBox="1"/>
          <p:nvPr/>
        </p:nvSpPr>
        <p:spPr>
          <a:xfrm>
            <a:off x="2202874" y="8983971"/>
            <a:ext cx="8253804" cy="369332"/>
          </a:xfrm>
          <a:prstGeom prst="rect">
            <a:avLst/>
          </a:prstGeom>
          <a:noFill/>
        </p:spPr>
        <p:txBody>
          <a:bodyPr wrap="square" rtlCol="0">
            <a:spAutoFit/>
          </a:bodyPr>
          <a:lstStyle/>
          <a:p>
            <a:r>
              <a:rPr lang="en" altLang="zh-TW" dirty="0">
                <a:latin typeface="Microsoft JhengHei" panose="020B0604030504040204" pitchFamily="34" charset="-120"/>
                <a:ea typeface="Microsoft JhengHei" panose="020B0604030504040204" pitchFamily="34" charset="-120"/>
              </a:rPr>
              <a:t>Lancet Diabetes Endocrinol 2018; 6: 944–53</a:t>
            </a:r>
            <a:endParaRPr lang="zh-TW" altLang="en-US" dirty="0">
              <a:latin typeface="Microsoft JhengHei" panose="020B0604030504040204" pitchFamily="34" charset="-120"/>
              <a:ea typeface="Microsoft JhengHei" panose="020B0604030504040204" pitchFamily="34" charset="-120"/>
            </a:endParaRPr>
          </a:p>
        </p:txBody>
      </p:sp>
      <p:pic>
        <p:nvPicPr>
          <p:cNvPr id="3" name="圖片 2">
            <a:extLst>
              <a:ext uri="{FF2B5EF4-FFF2-40B4-BE49-F238E27FC236}">
                <a16:creationId xmlns:a16="http://schemas.microsoft.com/office/drawing/2014/main" id="{1B2C4488-BA48-854B-18E4-C42DC577982C}"/>
              </a:ext>
            </a:extLst>
          </p:cNvPr>
          <p:cNvPicPr>
            <a:picLocks noChangeAspect="1"/>
          </p:cNvPicPr>
          <p:nvPr/>
        </p:nvPicPr>
        <p:blipFill>
          <a:blip r:embed="rId4"/>
          <a:stretch>
            <a:fillRect/>
          </a:stretch>
        </p:blipFill>
        <p:spPr>
          <a:xfrm>
            <a:off x="9019309" y="2705100"/>
            <a:ext cx="9268691" cy="6147097"/>
          </a:xfrm>
          <a:prstGeom prst="rect">
            <a:avLst/>
          </a:prstGeom>
        </p:spPr>
      </p:pic>
      <p:sp>
        <p:nvSpPr>
          <p:cNvPr id="4" name="文字方塊 3">
            <a:extLst>
              <a:ext uri="{FF2B5EF4-FFF2-40B4-BE49-F238E27FC236}">
                <a16:creationId xmlns:a16="http://schemas.microsoft.com/office/drawing/2014/main" id="{AA3C9ECD-FD76-4B1F-6053-BBB28488E911}"/>
              </a:ext>
            </a:extLst>
          </p:cNvPr>
          <p:cNvSpPr txBox="1"/>
          <p:nvPr/>
        </p:nvSpPr>
        <p:spPr>
          <a:xfrm>
            <a:off x="11734800" y="8983971"/>
            <a:ext cx="8253804" cy="369332"/>
          </a:xfrm>
          <a:prstGeom prst="rect">
            <a:avLst/>
          </a:prstGeom>
          <a:noFill/>
        </p:spPr>
        <p:txBody>
          <a:bodyPr wrap="square" rtlCol="0">
            <a:spAutoFit/>
          </a:bodyPr>
          <a:lstStyle/>
          <a:p>
            <a:r>
              <a:rPr lang="en" altLang="zh-TW" dirty="0">
                <a:latin typeface="Microsoft JhengHei" panose="020B0604030504040204" pitchFamily="34" charset="-120"/>
                <a:ea typeface="Microsoft JhengHei" panose="020B0604030504040204" pitchFamily="34" charset="-120"/>
              </a:rPr>
              <a:t>Asia Pac J Clin </a:t>
            </a:r>
            <a:r>
              <a:rPr lang="en" altLang="zh-TW" dirty="0" err="1">
                <a:latin typeface="Microsoft JhengHei" panose="020B0604030504040204" pitchFamily="34" charset="-120"/>
                <a:ea typeface="Microsoft JhengHei" panose="020B0604030504040204" pitchFamily="34" charset="-120"/>
              </a:rPr>
              <a:t>Nutr</a:t>
            </a:r>
            <a:r>
              <a:rPr lang="en" altLang="zh-TW" dirty="0">
                <a:latin typeface="Microsoft JhengHei" panose="020B0604030504040204" pitchFamily="34" charset="-120"/>
                <a:ea typeface="Microsoft JhengHei" panose="020B0604030504040204" pitchFamily="34" charset="-120"/>
              </a:rPr>
              <a:t> 2012;21 (4):577-587</a:t>
            </a:r>
            <a:endParaRPr lang="zh-TW" altLang="en-US" dirty="0">
              <a:latin typeface="Microsoft JhengHei" panose="020B0604030504040204" pitchFamily="34" charset="-120"/>
              <a:ea typeface="Microsoft JhengHei" panose="020B0604030504040204" pitchFamily="34" charset="-120"/>
            </a:endParaRPr>
          </a:p>
        </p:txBody>
      </p:sp>
      <p:sp>
        <p:nvSpPr>
          <p:cNvPr id="5" name="文字方塊 4">
            <a:extLst>
              <a:ext uri="{FF2B5EF4-FFF2-40B4-BE49-F238E27FC236}">
                <a16:creationId xmlns:a16="http://schemas.microsoft.com/office/drawing/2014/main" id="{9F861323-A9AF-481D-D5DC-1F1D2CE631A7}"/>
              </a:ext>
            </a:extLst>
          </p:cNvPr>
          <p:cNvSpPr txBox="1"/>
          <p:nvPr/>
        </p:nvSpPr>
        <p:spPr>
          <a:xfrm>
            <a:off x="2819400" y="1677639"/>
            <a:ext cx="4468091" cy="916469"/>
          </a:xfrm>
          <a:prstGeom prst="rect">
            <a:avLst/>
          </a:prstGeom>
          <a:noFill/>
        </p:spPr>
        <p:txBody>
          <a:bodyPr wrap="square">
            <a:spAutoFit/>
          </a:bodyPr>
          <a:lstStyle/>
          <a:p>
            <a:pPr>
              <a:lnSpc>
                <a:spcPct val="150000"/>
              </a:lnSpc>
            </a:pPr>
            <a:r>
              <a:rPr lang="zh-TW" altLang="en-US" sz="4000" b="1" dirty="0">
                <a:latin typeface="Microsoft JhengHei" panose="020B0604030504040204" pitchFamily="34" charset="-120"/>
                <a:ea typeface="Microsoft JhengHei" panose="020B0604030504040204" pitchFamily="34" charset="-120"/>
              </a:rPr>
              <a:t>英國</a:t>
            </a:r>
            <a:r>
              <a:rPr lang="en-US" altLang="zh-TW" sz="4000" b="1" dirty="0">
                <a:latin typeface="Microsoft JhengHei" panose="020B0604030504040204" pitchFamily="34" charset="-120"/>
                <a:ea typeface="Microsoft JhengHei" panose="020B0604030504040204" pitchFamily="34" charset="-120"/>
              </a:rPr>
              <a:t> </a:t>
            </a:r>
            <a:r>
              <a:rPr lang="en-US" altLang="zh-TW" sz="2800" b="1" dirty="0">
                <a:latin typeface="Microsoft JhengHei" panose="020B0604030504040204" pitchFamily="34" charset="-120"/>
                <a:ea typeface="Microsoft JhengHei" panose="020B0604030504040204" pitchFamily="34" charset="-120"/>
              </a:rPr>
              <a:t>(n=3,632,674)</a:t>
            </a:r>
            <a:endParaRPr lang="en-US" altLang="zh-TW" sz="4000" b="1" dirty="0">
              <a:latin typeface="Microsoft JhengHei" panose="020B0604030504040204" pitchFamily="34" charset="-120"/>
              <a:ea typeface="Microsoft JhengHei" panose="020B0604030504040204" pitchFamily="34" charset="-120"/>
            </a:endParaRPr>
          </a:p>
        </p:txBody>
      </p:sp>
      <p:sp>
        <p:nvSpPr>
          <p:cNvPr id="11" name="文字方塊 10">
            <a:extLst>
              <a:ext uri="{FF2B5EF4-FFF2-40B4-BE49-F238E27FC236}">
                <a16:creationId xmlns:a16="http://schemas.microsoft.com/office/drawing/2014/main" id="{70711F69-23B4-BE97-A77D-9B6FD8CBAC63}"/>
              </a:ext>
            </a:extLst>
          </p:cNvPr>
          <p:cNvSpPr txBox="1"/>
          <p:nvPr/>
        </p:nvSpPr>
        <p:spPr>
          <a:xfrm>
            <a:off x="11734800" y="1702727"/>
            <a:ext cx="4201390" cy="902555"/>
          </a:xfrm>
          <a:prstGeom prst="rect">
            <a:avLst/>
          </a:prstGeom>
          <a:noFill/>
        </p:spPr>
        <p:txBody>
          <a:bodyPr wrap="square">
            <a:spAutoFit/>
          </a:bodyPr>
          <a:lstStyle/>
          <a:p>
            <a:pPr>
              <a:lnSpc>
                <a:spcPct val="150000"/>
              </a:lnSpc>
            </a:pPr>
            <a:r>
              <a:rPr lang="zh-TW" altLang="en-US" sz="4000" b="1" dirty="0">
                <a:latin typeface="Microsoft JhengHei" panose="020B0604030504040204" pitchFamily="34" charset="-120"/>
                <a:ea typeface="Microsoft JhengHei" panose="020B0604030504040204" pitchFamily="34" charset="-120"/>
              </a:rPr>
              <a:t>臺灣</a:t>
            </a:r>
            <a:r>
              <a:rPr lang="en-US" altLang="zh-TW" sz="4000" b="1" dirty="0">
                <a:latin typeface="Microsoft JhengHei" panose="020B0604030504040204" pitchFamily="34" charset="-120"/>
                <a:ea typeface="Microsoft JhengHei" panose="020B0604030504040204" pitchFamily="34" charset="-120"/>
              </a:rPr>
              <a:t> </a:t>
            </a:r>
            <a:r>
              <a:rPr lang="en-US" altLang="zh-TW" sz="2800" b="1" dirty="0">
                <a:latin typeface="Microsoft JhengHei" panose="020B0604030504040204" pitchFamily="34" charset="-120"/>
                <a:ea typeface="Microsoft JhengHei" panose="020B0604030504040204" pitchFamily="34" charset="-120"/>
              </a:rPr>
              <a:t>(n=111,949)</a:t>
            </a:r>
            <a:endParaRPr lang="en-US" altLang="zh-TW" sz="4000" b="1" dirty="0">
              <a:latin typeface="Microsoft JhengHei" panose="020B0604030504040204" pitchFamily="34" charset="-120"/>
              <a:ea typeface="Microsoft JhengHei" panose="020B0604030504040204" pitchFamily="34" charset="-120"/>
            </a:endParaRP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581696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EB9F7FAF-0BB2-1EA4-A4EA-F95EFAB704AC}"/>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EB90B12E-6726-EEDD-B7B7-0534642F6CED}"/>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適量蛋白質攝取</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A19B152A-573B-5FEC-5666-0EE355F9E755}"/>
              </a:ext>
            </a:extLst>
          </p:cNvPr>
          <p:cNvSpPr txBox="1"/>
          <p:nvPr/>
        </p:nvSpPr>
        <p:spPr>
          <a:xfrm>
            <a:off x="1295400" y="2403996"/>
            <a:ext cx="16066804" cy="3314497"/>
          </a:xfrm>
          <a:prstGeom prst="rect">
            <a:avLst/>
          </a:prstGeom>
          <a:noFill/>
        </p:spPr>
        <p:txBody>
          <a:bodyPr wrap="square">
            <a:spAutoFit/>
          </a:bodyPr>
          <a:lstStyle/>
          <a:p>
            <a:pPr marL="571500" indent="-571500">
              <a:lnSpc>
                <a:spcPct val="150000"/>
              </a:lnSpc>
              <a:buFont typeface="Arial" panose="020B0604020202020204" pitchFamily="34" charset="0"/>
              <a:buChar char="•"/>
            </a:pPr>
            <a:r>
              <a:rPr lang="zh-TW" altLang="en-US" sz="3600" b="1" dirty="0">
                <a:effectLst/>
                <a:latin typeface="Microsoft JhengHei" panose="020B0604030504040204" pitchFamily="34" charset="-120"/>
                <a:ea typeface="Microsoft JhengHei" panose="020B0604030504040204" pitchFamily="34" charset="-120"/>
              </a:rPr>
              <a:t>每日蛋白質建議攝取量＝</a:t>
            </a:r>
            <a:r>
              <a:rPr lang="en-US" altLang="zh-TW" sz="3600" b="1" dirty="0">
                <a:solidFill>
                  <a:srgbClr val="C00000"/>
                </a:solidFill>
                <a:effectLst/>
                <a:latin typeface="Microsoft JhengHei" panose="020B0604030504040204" pitchFamily="34" charset="-120"/>
                <a:ea typeface="Microsoft JhengHei" panose="020B0604030504040204" pitchFamily="34" charset="-120"/>
              </a:rPr>
              <a:t>C</a:t>
            </a:r>
            <a:r>
              <a:rPr lang="en-US" altLang="zh-TW" sz="3600" b="1" dirty="0">
                <a:effectLst/>
                <a:latin typeface="Microsoft JhengHei" panose="020B0604030504040204" pitchFamily="34" charset="-120"/>
                <a:ea typeface="Microsoft JhengHei" panose="020B0604030504040204" pitchFamily="34" charset="-120"/>
              </a:rPr>
              <a:t>BW(kg)*</a:t>
            </a:r>
            <a:r>
              <a:rPr lang="en-US" altLang="zh-TW" sz="3600" b="1" dirty="0">
                <a:solidFill>
                  <a:srgbClr val="C00000"/>
                </a:solidFill>
                <a:effectLst/>
                <a:latin typeface="Microsoft JhengHei" panose="020B0604030504040204" pitchFamily="34" charset="-120"/>
                <a:ea typeface="Microsoft JhengHei" panose="020B0604030504040204" pitchFamily="34" charset="-120"/>
              </a:rPr>
              <a:t>1.2-1.5g</a:t>
            </a:r>
          </a:p>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選擇優質蛋白質食物來源</a:t>
            </a:r>
            <a:endParaRPr lang="en-US" altLang="zh-TW" sz="3600" b="1" dirty="0">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建議分散於每餐中</a:t>
            </a:r>
            <a:endParaRPr lang="en-US" altLang="zh-TW" sz="3600" b="1" dirty="0">
              <a:latin typeface="Microsoft JhengHei" panose="020B0604030504040204" pitchFamily="34" charset="-120"/>
              <a:ea typeface="Microsoft JhengHei" panose="020B0604030504040204" pitchFamily="34" charset="-120"/>
            </a:endParaRPr>
          </a:p>
          <a:p>
            <a:pPr>
              <a:lnSpc>
                <a:spcPct val="150000"/>
              </a:lnSpc>
            </a:pPr>
            <a:r>
              <a:rPr lang="zh-TW" altLang="en-US" sz="3600" b="1" dirty="0">
                <a:latin typeface="Microsoft JhengHei" panose="020B0604030504040204" pitchFamily="34" charset="-120"/>
                <a:ea typeface="Microsoft JhengHei" panose="020B0604030504040204" pitchFamily="34" charset="-120"/>
              </a:rPr>
              <a:t>     </a:t>
            </a:r>
            <a:r>
              <a:rPr lang="en-US" altLang="zh-TW" sz="3600" b="1" dirty="0">
                <a:latin typeface="Microsoft JhengHei" panose="020B0604030504040204" pitchFamily="34" charset="-120"/>
                <a:ea typeface="Microsoft JhengHei" panose="020B0604030504040204" pitchFamily="34" charset="-120"/>
              </a:rPr>
              <a:t>(</a:t>
            </a:r>
            <a:r>
              <a:rPr lang="en-US" altLang="zh-TW" sz="3600" b="1" dirty="0">
                <a:solidFill>
                  <a:srgbClr val="C00000"/>
                </a:solidFill>
                <a:latin typeface="Microsoft JhengHei" panose="020B0604030504040204" pitchFamily="34" charset="-120"/>
                <a:ea typeface="Microsoft JhengHei" panose="020B0604030504040204" pitchFamily="34" charset="-120"/>
              </a:rPr>
              <a:t>20-30g</a:t>
            </a:r>
            <a:r>
              <a:rPr lang="en-US" altLang="zh-TW" sz="3600" b="1" dirty="0">
                <a:latin typeface="Microsoft JhengHei" panose="020B0604030504040204" pitchFamily="34" charset="-120"/>
                <a:ea typeface="Microsoft JhengHei" panose="020B0604030504040204" pitchFamily="34" charset="-120"/>
              </a:rPr>
              <a:t>/</a:t>
            </a:r>
            <a:r>
              <a:rPr lang="zh-TW" altLang="en-US" sz="3600" b="1" dirty="0">
                <a:latin typeface="Microsoft JhengHei" panose="020B0604030504040204" pitchFamily="34" charset="-120"/>
                <a:ea typeface="Microsoft JhengHei" panose="020B0604030504040204" pitchFamily="34" charset="-120"/>
              </a:rPr>
              <a:t>餐 或 </a:t>
            </a:r>
            <a:r>
              <a:rPr lang="en-US" altLang="zh-TW" sz="3600" b="1" dirty="0">
                <a:latin typeface="Microsoft JhengHei" panose="020B0604030504040204" pitchFamily="34" charset="-120"/>
                <a:ea typeface="Microsoft JhengHei" panose="020B0604030504040204" pitchFamily="34" charset="-120"/>
              </a:rPr>
              <a:t>0.4g/kg/</a:t>
            </a:r>
            <a:r>
              <a:rPr lang="zh-TW" altLang="en-US" sz="3600" b="1" dirty="0">
                <a:latin typeface="Microsoft JhengHei" panose="020B0604030504040204" pitchFamily="34" charset="-120"/>
                <a:ea typeface="Microsoft JhengHei" panose="020B0604030504040204" pitchFamily="34" charset="-120"/>
              </a:rPr>
              <a:t>餐</a:t>
            </a:r>
            <a:r>
              <a:rPr lang="en-US" altLang="zh-TW" sz="3600" b="1" dirty="0">
                <a:latin typeface="Microsoft JhengHei" panose="020B0604030504040204" pitchFamily="34" charset="-120"/>
                <a:ea typeface="Microsoft JhengHei" panose="020B0604030504040204" pitchFamily="34" charset="-120"/>
              </a:rPr>
              <a:t>)</a:t>
            </a:r>
          </a:p>
        </p:txBody>
      </p:sp>
      <p:pic>
        <p:nvPicPr>
          <p:cNvPr id="1026" name="Picture 2" descr="未提供相片說明。">
            <a:extLst>
              <a:ext uri="{FF2B5EF4-FFF2-40B4-BE49-F238E27FC236}">
                <a16:creationId xmlns:a16="http://schemas.microsoft.com/office/drawing/2014/main" id="{93E0AAF1-DFB1-F735-5AEB-19F8C579D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3314" y="3330777"/>
            <a:ext cx="926020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id="{1951E796-466D-7C26-BB58-CA17C6A24792}"/>
              </a:ext>
            </a:extLst>
          </p:cNvPr>
          <p:cNvSpPr txBox="1"/>
          <p:nvPr/>
        </p:nvSpPr>
        <p:spPr>
          <a:xfrm>
            <a:off x="2590800" y="6260918"/>
            <a:ext cx="5257800" cy="2246769"/>
          </a:xfrm>
          <a:prstGeom prst="rect">
            <a:avLst/>
          </a:prstGeom>
          <a:noFill/>
        </p:spPr>
        <p:txBody>
          <a:bodyPr wrap="square" rtlCol="0">
            <a:spAutoFit/>
          </a:bodyPr>
          <a:lstStyle/>
          <a:p>
            <a:pPr marL="457200" indent="-457200">
              <a:buFont typeface="Wingdings" pitchFamily="2" charset="2"/>
              <a:buChar char="ü"/>
            </a:pPr>
            <a:r>
              <a:rPr kumimoji="1" lang="en-US" altLang="zh-TW" sz="2800" b="1" dirty="0">
                <a:solidFill>
                  <a:srgbClr val="C00000"/>
                </a:solidFill>
                <a:latin typeface="Microsoft JhengHei" panose="020B0604030504040204" pitchFamily="34" charset="-120"/>
                <a:ea typeface="Microsoft JhengHei" panose="020B0604030504040204" pitchFamily="34" charset="-120"/>
              </a:rPr>
              <a:t>PDCAAS</a:t>
            </a:r>
            <a:r>
              <a:rPr kumimoji="1" lang="zh-TW" altLang="en-US" sz="2800" b="1" dirty="0">
                <a:solidFill>
                  <a:srgbClr val="C00000"/>
                </a:solidFill>
                <a:latin typeface="Microsoft JhengHei" panose="020B0604030504040204" pitchFamily="34" charset="-120"/>
                <a:ea typeface="Microsoft JhengHei" panose="020B0604030504040204" pitchFamily="34" charset="-120"/>
              </a:rPr>
              <a:t>為</a:t>
            </a:r>
            <a:r>
              <a:rPr lang="zh-TW" altLang="en-US" sz="2800" b="1" i="0" dirty="0">
                <a:solidFill>
                  <a:srgbClr val="C00000"/>
                </a:solidFill>
                <a:effectLst/>
                <a:latin typeface="Microsoft JhengHei" panose="020B0604030504040204" pitchFamily="34" charset="-120"/>
                <a:ea typeface="Microsoft JhengHei" panose="020B0604030504040204" pitchFamily="34" charset="-120"/>
              </a:rPr>
              <a:t>目前最廣泛使用的蛋白質品質評估</a:t>
            </a:r>
            <a:r>
              <a:rPr lang="zh-TW" altLang="en-US" sz="2800" b="1" i="0" dirty="0" smtClean="0">
                <a:solidFill>
                  <a:srgbClr val="C00000"/>
                </a:solidFill>
                <a:effectLst/>
                <a:latin typeface="Microsoft JhengHei" panose="020B0604030504040204" pitchFamily="34" charset="-120"/>
                <a:ea typeface="Microsoft JhengHei" panose="020B0604030504040204" pitchFamily="34" charset="-120"/>
              </a:rPr>
              <a:t>方式</a:t>
            </a:r>
            <a:endParaRPr lang="en-US" altLang="zh-TW" sz="2800" b="1" i="0" dirty="0" smtClean="0">
              <a:solidFill>
                <a:srgbClr val="C00000"/>
              </a:solidFill>
              <a:effectLst/>
              <a:latin typeface="Microsoft JhengHei" panose="020B0604030504040204" pitchFamily="34" charset="-120"/>
              <a:ea typeface="Microsoft JhengHei" panose="020B0604030504040204" pitchFamily="34" charset="-120"/>
            </a:endParaRPr>
          </a:p>
          <a:p>
            <a:endParaRPr lang="en-US" altLang="zh-TW" sz="2800" b="1" i="0" dirty="0">
              <a:solidFill>
                <a:srgbClr val="C00000"/>
              </a:solidFill>
              <a:effectLst/>
              <a:latin typeface="Microsoft JhengHei" panose="020B0604030504040204" pitchFamily="34" charset="-120"/>
              <a:ea typeface="Microsoft JhengHei" panose="020B0604030504040204" pitchFamily="34" charset="-120"/>
            </a:endParaRPr>
          </a:p>
          <a:p>
            <a:pPr marL="457200" indent="-457200">
              <a:buFont typeface="Wingdings" pitchFamily="2" charset="2"/>
              <a:buChar char="ü"/>
            </a:pPr>
            <a:r>
              <a:rPr lang="zh-TW" altLang="en-US" sz="2800" b="1" i="0" dirty="0">
                <a:solidFill>
                  <a:srgbClr val="C00000"/>
                </a:solidFill>
                <a:effectLst/>
                <a:latin typeface="Microsoft JhengHei" panose="020B0604030504040204" pitchFamily="34" charset="-120"/>
                <a:ea typeface="Microsoft JhengHei" panose="020B0604030504040204" pitchFamily="34" charset="-120"/>
              </a:rPr>
              <a:t>當</a:t>
            </a:r>
            <a:r>
              <a:rPr lang="en" altLang="zh-TW" sz="2800" b="1" i="0" dirty="0">
                <a:solidFill>
                  <a:srgbClr val="C00000"/>
                </a:solidFill>
                <a:effectLst/>
                <a:latin typeface="Microsoft JhengHei" panose="020B0604030504040204" pitchFamily="34" charset="-120"/>
                <a:ea typeface="Microsoft JhengHei" panose="020B0604030504040204" pitchFamily="34" charset="-120"/>
              </a:rPr>
              <a:t>PDCAAS</a:t>
            </a:r>
            <a:r>
              <a:rPr lang="zh-TW" altLang="en-US" sz="2800" b="1" i="0" dirty="0">
                <a:solidFill>
                  <a:srgbClr val="C00000"/>
                </a:solidFill>
                <a:effectLst/>
                <a:latin typeface="Microsoft JhengHei" panose="020B0604030504040204" pitchFamily="34" charset="-120"/>
                <a:ea typeface="Microsoft JhengHei" panose="020B0604030504040204" pitchFamily="34" charset="-120"/>
              </a:rPr>
              <a:t>值越接近</a:t>
            </a:r>
            <a:r>
              <a:rPr lang="en-US" altLang="zh-TW" sz="2800" b="1" i="0" dirty="0">
                <a:solidFill>
                  <a:srgbClr val="C00000"/>
                </a:solidFill>
                <a:effectLst/>
                <a:latin typeface="Microsoft JhengHei" panose="020B0604030504040204" pitchFamily="34" charset="-120"/>
                <a:ea typeface="Microsoft JhengHei" panose="020B0604030504040204" pitchFamily="34" charset="-120"/>
              </a:rPr>
              <a:t>1</a:t>
            </a:r>
            <a:r>
              <a:rPr lang="zh-TW" altLang="en-US" sz="2800" b="1" i="0" dirty="0">
                <a:solidFill>
                  <a:srgbClr val="C00000"/>
                </a:solidFill>
                <a:effectLst/>
                <a:latin typeface="Microsoft JhengHei" panose="020B0604030504040204" pitchFamily="34" charset="-120"/>
                <a:ea typeface="Microsoft JhengHei" panose="020B0604030504040204" pitchFamily="34" charset="-120"/>
              </a:rPr>
              <a:t>，表示蛋白質品質越好</a:t>
            </a:r>
            <a:endParaRPr kumimoji="1" lang="zh-TW" altLang="en-US" sz="2800" b="1" dirty="0">
              <a:solidFill>
                <a:srgbClr val="C00000"/>
              </a:solidFill>
              <a:latin typeface="Microsoft JhengHei" panose="020B0604030504040204" pitchFamily="34" charset="-120"/>
              <a:ea typeface="Microsoft JhengHei" panose="020B0604030504040204" pitchFamily="34" charset="-120"/>
            </a:endParaRPr>
          </a:p>
        </p:txBody>
      </p:sp>
      <p:sp>
        <p:nvSpPr>
          <p:cNvPr id="5" name="文字方塊 4">
            <a:extLst>
              <a:ext uri="{FF2B5EF4-FFF2-40B4-BE49-F238E27FC236}">
                <a16:creationId xmlns:a16="http://schemas.microsoft.com/office/drawing/2014/main" id="{62B7DBE2-9C05-4811-E975-0E2192A00586}"/>
              </a:ext>
            </a:extLst>
          </p:cNvPr>
          <p:cNvSpPr txBox="1"/>
          <p:nvPr/>
        </p:nvSpPr>
        <p:spPr>
          <a:xfrm>
            <a:off x="1447800" y="9676070"/>
            <a:ext cx="10439400" cy="369332"/>
          </a:xfrm>
          <a:prstGeom prst="rect">
            <a:avLst/>
          </a:prstGeom>
          <a:noFill/>
        </p:spPr>
        <p:txBody>
          <a:bodyPr wrap="square">
            <a:spAutoFit/>
          </a:bodyPr>
          <a:lstStyle/>
          <a:p>
            <a:r>
              <a:rPr lang="zh-TW" altLang="en-US" dirty="0">
                <a:latin typeface="Microsoft JhengHei" panose="020B0604030504040204" pitchFamily="34" charset="-120"/>
                <a:ea typeface="Microsoft JhengHei" panose="020B0604030504040204" pitchFamily="34" charset="-120"/>
              </a:rPr>
              <a:t>Schoenfeld and Aragon Journal of the International Society of Sports Nutrition(2018) 15:10</a:t>
            </a:r>
          </a:p>
        </p:txBody>
      </p:sp>
      <p:sp>
        <p:nvSpPr>
          <p:cNvPr id="4" name="投影片編號版面配置區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752210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87F17863-3BB1-2997-BDED-527BE373DE2D}"/>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F240D4D7-5EAA-CCA2-B9FD-A003F72FA09F}"/>
              </a:ext>
            </a:extLst>
          </p:cNvPr>
          <p:cNvSpPr txBox="1"/>
          <p:nvPr/>
        </p:nvSpPr>
        <p:spPr>
          <a:xfrm>
            <a:off x="1030454" y="537411"/>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蛋白質來源</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EA514B2D-FD87-B00C-5153-904CEEF3EAD2}"/>
              </a:ext>
            </a:extLst>
          </p:cNvPr>
          <p:cNvSpPr txBox="1"/>
          <p:nvPr/>
        </p:nvSpPr>
        <p:spPr>
          <a:xfrm>
            <a:off x="1295400" y="2403996"/>
            <a:ext cx="11658600" cy="4976491"/>
          </a:xfrm>
          <a:prstGeom prst="rect">
            <a:avLst/>
          </a:prstGeom>
          <a:noFill/>
        </p:spPr>
        <p:txBody>
          <a:bodyPr wrap="square">
            <a:spAutoFit/>
          </a:bodyPr>
          <a:lstStyle/>
          <a:p>
            <a:pPr marL="571500" indent="-571500">
              <a:lnSpc>
                <a:spcPct val="150000"/>
              </a:lnSpc>
              <a:buFont typeface="Arial" panose="020B0604020202020204" pitchFamily="34" charset="0"/>
              <a:buChar char="•"/>
            </a:pPr>
            <a:r>
              <a:rPr lang="zh-TW" altLang="en-US" sz="3600" b="1" dirty="0">
                <a:effectLst/>
                <a:latin typeface="Microsoft JhengHei" panose="020B0604030504040204" pitchFamily="34" charset="-120"/>
                <a:ea typeface="Microsoft JhengHei" panose="020B0604030504040204" pitchFamily="34" charset="-120"/>
              </a:rPr>
              <a:t>豆魚蛋肉類、乳品類為主要且優質的</a:t>
            </a:r>
            <a:r>
              <a:rPr lang="zh-TW" altLang="en-US" sz="3600" b="1" dirty="0">
                <a:latin typeface="Microsoft JhengHei" panose="020B0604030504040204" pitchFamily="34" charset="-120"/>
                <a:ea typeface="Microsoft JhengHei" panose="020B0604030504040204" pitchFamily="34" charset="-120"/>
              </a:rPr>
              <a:t>蛋白質食物來源。</a:t>
            </a:r>
            <a:endParaRPr lang="en-US" altLang="zh-TW" sz="3600" b="1" dirty="0">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endParaRPr lang="en-US" altLang="zh-TW" sz="3600" b="1" dirty="0">
              <a:latin typeface="Microsoft JhengHei" panose="020B0604030504040204" pitchFamily="34" charset="-120"/>
              <a:ea typeface="Microsoft JhengHei" panose="020B0604030504040204" pitchFamily="34" charset="-120"/>
            </a:endParaRPr>
          </a:p>
          <a:p>
            <a:pPr>
              <a:lnSpc>
                <a:spcPct val="150000"/>
              </a:lnSpc>
            </a:pPr>
            <a:endParaRPr lang="en-US" altLang="zh-TW" sz="3600" b="1" dirty="0">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全穀雜糧類及蔬菜類有少量蛋白質，但因品質較差，故不建議從這兩類補充。</a:t>
            </a:r>
            <a:endParaRPr lang="en-US" altLang="zh-TW" sz="3600" b="1" dirty="0">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endParaRPr lang="en-US" altLang="zh-TW" sz="3600" b="1" dirty="0">
              <a:latin typeface="Microsoft JhengHei" panose="020B0604030504040204" pitchFamily="34" charset="-120"/>
              <a:ea typeface="Microsoft JhengHei" panose="020B0604030504040204" pitchFamily="34" charset="-120"/>
            </a:endParaRPr>
          </a:p>
        </p:txBody>
      </p:sp>
      <p:sp>
        <p:nvSpPr>
          <p:cNvPr id="2" name="文字方塊 1">
            <a:extLst>
              <a:ext uri="{FF2B5EF4-FFF2-40B4-BE49-F238E27FC236}">
                <a16:creationId xmlns:a16="http://schemas.microsoft.com/office/drawing/2014/main" id="{00974058-F579-A713-16F3-562A84FA466C}"/>
              </a:ext>
            </a:extLst>
          </p:cNvPr>
          <p:cNvSpPr txBox="1"/>
          <p:nvPr/>
        </p:nvSpPr>
        <p:spPr>
          <a:xfrm>
            <a:off x="2133600" y="4000967"/>
            <a:ext cx="7467600" cy="954107"/>
          </a:xfrm>
          <a:prstGeom prst="rect">
            <a:avLst/>
          </a:prstGeom>
          <a:noFill/>
        </p:spPr>
        <p:txBody>
          <a:bodyPr wrap="square" rtlCol="0">
            <a:spAutoFit/>
          </a:bodyPr>
          <a:lstStyle/>
          <a:p>
            <a:pPr marL="457200" indent="-457200">
              <a:buFont typeface="Wingdings" pitchFamily="2" charset="2"/>
              <a:buChar char="ü"/>
            </a:pPr>
            <a:r>
              <a:rPr kumimoji="1" lang="zh-TW" altLang="en-US" sz="2800" b="1" dirty="0">
                <a:solidFill>
                  <a:srgbClr val="C00000"/>
                </a:solidFill>
                <a:latin typeface="Microsoft JhengHei" panose="020B0604030504040204" pitchFamily="34" charset="-120"/>
                <a:ea typeface="Microsoft JhengHei" panose="020B0604030504040204" pitchFamily="34" charset="-120"/>
              </a:rPr>
              <a:t>豆魚蛋肉類：</a:t>
            </a:r>
            <a:r>
              <a:rPr kumimoji="1" lang="en-US" altLang="zh-TW" sz="2800" b="1" dirty="0">
                <a:solidFill>
                  <a:srgbClr val="C00000"/>
                </a:solidFill>
                <a:latin typeface="Microsoft JhengHei" panose="020B0604030504040204" pitchFamily="34" charset="-120"/>
                <a:ea typeface="Microsoft JhengHei" panose="020B0604030504040204" pitchFamily="34" charset="-120"/>
              </a:rPr>
              <a:t>7g/</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a:t>
            </a:r>
            <a:endParaRPr kumimoji="1" lang="en-US" altLang="zh-TW" sz="2800" b="1" dirty="0">
              <a:solidFill>
                <a:srgbClr val="C00000"/>
              </a:solidFill>
              <a:latin typeface="Microsoft JhengHei" panose="020B0604030504040204" pitchFamily="34" charset="-120"/>
              <a:ea typeface="Microsoft JhengHei" panose="020B0604030504040204" pitchFamily="34" charset="-120"/>
            </a:endParaRPr>
          </a:p>
          <a:p>
            <a:pPr marL="457200" indent="-457200">
              <a:buFont typeface="Wingdings" pitchFamily="2" charset="2"/>
              <a:buChar char="ü"/>
            </a:pPr>
            <a:r>
              <a:rPr kumimoji="1" lang="zh-TW" altLang="en-US" sz="2800" b="1" dirty="0">
                <a:solidFill>
                  <a:srgbClr val="C00000"/>
                </a:solidFill>
                <a:latin typeface="Microsoft JhengHei" panose="020B0604030504040204" pitchFamily="34" charset="-120"/>
                <a:ea typeface="Microsoft JhengHei" panose="020B0604030504040204" pitchFamily="34" charset="-120"/>
              </a:rPr>
              <a:t>乳品類：</a:t>
            </a:r>
            <a:r>
              <a:rPr kumimoji="1" lang="en-US" altLang="zh-TW" sz="2800" b="1" dirty="0">
                <a:solidFill>
                  <a:srgbClr val="C00000"/>
                </a:solidFill>
                <a:latin typeface="Microsoft JhengHei" panose="020B0604030504040204" pitchFamily="34" charset="-120"/>
                <a:ea typeface="Microsoft JhengHei" panose="020B0604030504040204" pitchFamily="34" charset="-120"/>
              </a:rPr>
              <a:t>8g/</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份，約</a:t>
            </a:r>
            <a:r>
              <a:rPr kumimoji="1" lang="en-US" altLang="zh-TW" sz="2800" b="1" dirty="0">
                <a:solidFill>
                  <a:srgbClr val="C00000"/>
                </a:solidFill>
                <a:latin typeface="Microsoft JhengHei" panose="020B0604030504040204" pitchFamily="34" charset="-120"/>
                <a:ea typeface="Microsoft JhengHei" panose="020B0604030504040204" pitchFamily="34" charset="-120"/>
              </a:rPr>
              <a:t>240c.c./</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a:t>
            </a:r>
            <a:endParaRPr kumimoji="1" lang="en-US" altLang="zh-TW" sz="2800" b="1" dirty="0">
              <a:solidFill>
                <a:srgbClr val="C00000"/>
              </a:solidFill>
              <a:latin typeface="Microsoft JhengHei" panose="020B0604030504040204" pitchFamily="34" charset="-120"/>
              <a:ea typeface="Microsoft JhengHei" panose="020B0604030504040204" pitchFamily="34" charset="-120"/>
            </a:endParaRPr>
          </a:p>
        </p:txBody>
      </p:sp>
      <p:sp>
        <p:nvSpPr>
          <p:cNvPr id="4" name="文字方塊 3">
            <a:extLst>
              <a:ext uri="{FF2B5EF4-FFF2-40B4-BE49-F238E27FC236}">
                <a16:creationId xmlns:a16="http://schemas.microsoft.com/office/drawing/2014/main" id="{770A73BC-9079-1ED6-361B-BEC695EDADD7}"/>
              </a:ext>
            </a:extLst>
          </p:cNvPr>
          <p:cNvSpPr txBox="1"/>
          <p:nvPr/>
        </p:nvSpPr>
        <p:spPr>
          <a:xfrm>
            <a:off x="2133600" y="3390900"/>
            <a:ext cx="13335000" cy="523220"/>
          </a:xfrm>
          <a:prstGeom prst="rect">
            <a:avLst/>
          </a:prstGeom>
          <a:noFill/>
        </p:spPr>
        <p:txBody>
          <a:bodyPr wrap="square">
            <a:spAutoFit/>
          </a:bodyPr>
          <a:lstStyle/>
          <a:p>
            <a:r>
              <a:rPr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豆魚蛋肉類建議順序：豆類</a:t>
            </a:r>
            <a:r>
              <a:rPr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&gt;</a:t>
            </a:r>
            <a:r>
              <a:rPr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魚類及海鮮、蛋類</a:t>
            </a:r>
            <a:r>
              <a:rPr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&gt;</a:t>
            </a:r>
            <a:r>
              <a:rPr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禽類</a:t>
            </a:r>
            <a:r>
              <a:rPr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rPr>
              <a:t>&gt;</a:t>
            </a:r>
            <a:r>
              <a:rPr lang="zh-TW"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畜類</a:t>
            </a:r>
            <a:endParaRPr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6" name="文字方塊 5">
            <a:extLst>
              <a:ext uri="{FF2B5EF4-FFF2-40B4-BE49-F238E27FC236}">
                <a16:creationId xmlns:a16="http://schemas.microsoft.com/office/drawing/2014/main" id="{B5D94E00-898B-5E99-5E86-6D94E207629F}"/>
              </a:ext>
            </a:extLst>
          </p:cNvPr>
          <p:cNvSpPr txBox="1"/>
          <p:nvPr/>
        </p:nvSpPr>
        <p:spPr>
          <a:xfrm>
            <a:off x="2133600" y="6558323"/>
            <a:ext cx="9601200" cy="954107"/>
          </a:xfrm>
          <a:prstGeom prst="rect">
            <a:avLst/>
          </a:prstGeom>
          <a:noFill/>
        </p:spPr>
        <p:txBody>
          <a:bodyPr wrap="square" rtlCol="0">
            <a:spAutoFit/>
          </a:bodyPr>
          <a:lstStyle/>
          <a:p>
            <a:pPr marL="457200" indent="-457200">
              <a:buFont typeface="Wingdings" pitchFamily="2" charset="2"/>
              <a:buChar char="ü"/>
            </a:pPr>
            <a:r>
              <a:rPr kumimoji="1" lang="zh-TW" altLang="en-US" sz="2800" b="1" dirty="0">
                <a:solidFill>
                  <a:srgbClr val="C00000"/>
                </a:solidFill>
                <a:latin typeface="Microsoft JhengHei" panose="020B0604030504040204" pitchFamily="34" charset="-120"/>
                <a:ea typeface="Microsoft JhengHei" panose="020B0604030504040204" pitchFamily="34" charset="-120"/>
              </a:rPr>
              <a:t>全穀雜糧類：</a:t>
            </a:r>
            <a:r>
              <a:rPr kumimoji="1" lang="en-US" altLang="zh-TW" sz="2800" b="1" dirty="0">
                <a:solidFill>
                  <a:srgbClr val="C00000"/>
                </a:solidFill>
                <a:latin typeface="Microsoft JhengHei" panose="020B0604030504040204" pitchFamily="34" charset="-120"/>
                <a:ea typeface="Microsoft JhengHei" panose="020B0604030504040204" pitchFamily="34" charset="-120"/>
              </a:rPr>
              <a:t>2g/</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份，飯類約</a:t>
            </a:r>
            <a:r>
              <a:rPr kumimoji="1" lang="en-US" altLang="zh-TW" sz="2800" b="1" dirty="0">
                <a:solidFill>
                  <a:srgbClr val="C00000"/>
                </a:solidFill>
                <a:latin typeface="Microsoft JhengHei" panose="020B0604030504040204" pitchFamily="34" charset="-120"/>
                <a:ea typeface="Microsoft JhengHei" panose="020B0604030504040204" pitchFamily="34" charset="-120"/>
              </a:rPr>
              <a:t>1/4</a:t>
            </a:r>
            <a:r>
              <a:rPr kumimoji="1" lang="zh-TW" altLang="en-US" sz="2800" b="1" dirty="0">
                <a:solidFill>
                  <a:srgbClr val="C00000"/>
                </a:solidFill>
                <a:latin typeface="Microsoft JhengHei" panose="020B0604030504040204" pitchFamily="34" charset="-120"/>
                <a:ea typeface="Microsoft JhengHei" panose="020B0604030504040204" pitchFamily="34" charset="-120"/>
              </a:rPr>
              <a:t>碗</a:t>
            </a:r>
            <a:r>
              <a:rPr kumimoji="1" lang="en-US" altLang="zh-TW" sz="2800" b="1" dirty="0">
                <a:solidFill>
                  <a:srgbClr val="C00000"/>
                </a:solidFill>
                <a:latin typeface="Microsoft JhengHei" panose="020B0604030504040204" pitchFamily="34" charset="-120"/>
                <a:ea typeface="Microsoft JhengHei" panose="020B0604030504040204" pitchFamily="34" charset="-120"/>
              </a:rPr>
              <a:t>/</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份、麵類約半</a:t>
            </a:r>
            <a:r>
              <a:rPr kumimoji="1" lang="en-US" altLang="zh-TW" sz="2800" b="1" dirty="0">
                <a:solidFill>
                  <a:srgbClr val="C00000"/>
                </a:solidFill>
                <a:latin typeface="Microsoft JhengHei" panose="020B0604030504040204" pitchFamily="34" charset="-120"/>
                <a:ea typeface="Microsoft JhengHei" panose="020B0604030504040204" pitchFamily="34" charset="-120"/>
              </a:rPr>
              <a:t>/</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a:t>
            </a:r>
            <a:endParaRPr kumimoji="1" lang="en-US" altLang="zh-TW" sz="2800" b="1" dirty="0">
              <a:solidFill>
                <a:srgbClr val="C00000"/>
              </a:solidFill>
              <a:latin typeface="Microsoft JhengHei" panose="020B0604030504040204" pitchFamily="34" charset="-120"/>
              <a:ea typeface="Microsoft JhengHei" panose="020B0604030504040204" pitchFamily="34" charset="-120"/>
            </a:endParaRPr>
          </a:p>
          <a:p>
            <a:pPr marL="457200" indent="-457200">
              <a:buFont typeface="Wingdings" pitchFamily="2" charset="2"/>
              <a:buChar char="ü"/>
            </a:pPr>
            <a:r>
              <a:rPr kumimoji="1" lang="zh-TW" altLang="en-US" sz="2800" b="1" dirty="0">
                <a:solidFill>
                  <a:srgbClr val="C00000"/>
                </a:solidFill>
                <a:latin typeface="Microsoft JhengHei" panose="020B0604030504040204" pitchFamily="34" charset="-120"/>
                <a:ea typeface="Microsoft JhengHei" panose="020B0604030504040204" pitchFamily="34" charset="-120"/>
              </a:rPr>
              <a:t>蔬菜類：</a:t>
            </a:r>
            <a:r>
              <a:rPr kumimoji="1" lang="en-US" altLang="zh-TW" sz="2800" b="1" dirty="0">
                <a:solidFill>
                  <a:srgbClr val="C00000"/>
                </a:solidFill>
                <a:latin typeface="Microsoft JhengHei" panose="020B0604030504040204" pitchFamily="34" charset="-120"/>
                <a:ea typeface="Microsoft JhengHei" panose="020B0604030504040204" pitchFamily="34" charset="-120"/>
              </a:rPr>
              <a:t>1g/</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份，熟菜約半碗</a:t>
            </a:r>
            <a:r>
              <a:rPr kumimoji="1" lang="en-US" altLang="zh-TW" sz="2800" b="1" dirty="0">
                <a:solidFill>
                  <a:srgbClr val="C00000"/>
                </a:solidFill>
                <a:latin typeface="Microsoft JhengHei" panose="020B0604030504040204" pitchFamily="34" charset="-120"/>
                <a:ea typeface="Microsoft JhengHei" panose="020B0604030504040204" pitchFamily="34" charset="-120"/>
              </a:rPr>
              <a:t>/</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份、生菜</a:t>
            </a:r>
            <a:r>
              <a:rPr kumimoji="1" lang="en-US" altLang="zh-TW" sz="2800" b="1" dirty="0">
                <a:solidFill>
                  <a:srgbClr val="C00000"/>
                </a:solidFill>
                <a:latin typeface="Microsoft JhengHei" panose="020B0604030504040204" pitchFamily="34" charset="-120"/>
                <a:ea typeface="Microsoft JhengHei" panose="020B0604030504040204" pitchFamily="34" charset="-120"/>
              </a:rPr>
              <a:t>100</a:t>
            </a:r>
            <a:r>
              <a:rPr kumimoji="1" lang="zh-TW" altLang="en-US" sz="2800" b="1" dirty="0">
                <a:solidFill>
                  <a:srgbClr val="C00000"/>
                </a:solidFill>
                <a:latin typeface="Microsoft JhengHei" panose="020B0604030504040204" pitchFamily="34" charset="-120"/>
                <a:ea typeface="Microsoft JhengHei" panose="020B0604030504040204" pitchFamily="34" charset="-120"/>
              </a:rPr>
              <a:t>克</a:t>
            </a:r>
            <a:r>
              <a:rPr kumimoji="1" lang="en-US" altLang="zh-TW" sz="2800" b="1" dirty="0">
                <a:solidFill>
                  <a:srgbClr val="C00000"/>
                </a:solidFill>
                <a:latin typeface="Microsoft JhengHei" panose="020B0604030504040204" pitchFamily="34" charset="-120"/>
                <a:ea typeface="Microsoft JhengHei" panose="020B0604030504040204" pitchFamily="34" charset="-120"/>
              </a:rPr>
              <a:t>/</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a:t>
            </a:r>
            <a:endParaRPr kumimoji="1" lang="en-US" altLang="zh-TW" sz="2800" b="1" dirty="0">
              <a:solidFill>
                <a:srgbClr val="C00000"/>
              </a:solidFill>
              <a:latin typeface="Microsoft JhengHei" panose="020B0604030504040204" pitchFamily="34" charset="-120"/>
              <a:ea typeface="Microsoft JhengHei" panose="020B0604030504040204" pitchFamily="34" charset="-120"/>
            </a:endParaRPr>
          </a:p>
        </p:txBody>
      </p:sp>
      <p:pic>
        <p:nvPicPr>
          <p:cNvPr id="3080" name="Picture 8">
            <a:extLst>
              <a:ext uri="{FF2B5EF4-FFF2-40B4-BE49-F238E27FC236}">
                <a16:creationId xmlns:a16="http://schemas.microsoft.com/office/drawing/2014/main" id="{2AE9C4C7-C358-AA1B-56E7-85E95E1D2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4400" y="4217100"/>
            <a:ext cx="5854905" cy="5854905"/>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id="{FC78949D-F0A6-4A8D-AEF3-C686CC35FCF3}"/>
              </a:ext>
            </a:extLst>
          </p:cNvPr>
          <p:cNvSpPr/>
          <p:nvPr/>
        </p:nvSpPr>
        <p:spPr>
          <a:xfrm>
            <a:off x="7848600" y="1458687"/>
            <a:ext cx="8743073" cy="1410286"/>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3" name="投影片編號版面配置區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02813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2" name="TextBox 2"/>
          <p:cNvSpPr txBox="1"/>
          <p:nvPr/>
        </p:nvSpPr>
        <p:spPr>
          <a:xfrm>
            <a:off x="6781800" y="1305058"/>
            <a:ext cx="9061224" cy="1205458"/>
          </a:xfrm>
          <a:prstGeom prst="rect">
            <a:avLst/>
          </a:prstGeom>
        </p:spPr>
        <p:txBody>
          <a:bodyPr wrap="square" lIns="0" tIns="0" rIns="0" bIns="0" rtlCol="0" anchor="t">
            <a:spAutoFit/>
          </a:bodyPr>
          <a:lstStyle/>
          <a:p>
            <a:pPr algn="l">
              <a:lnSpc>
                <a:spcPts val="9360"/>
              </a:lnSpc>
            </a:pPr>
            <a:r>
              <a:rPr lang="en-US" sz="10400" b="1" dirty="0" smtClean="0">
                <a:solidFill>
                  <a:srgbClr val="0E47A1"/>
                </a:solidFill>
                <a:latin typeface="微軟正黑體" panose="020B0604030504040204" pitchFamily="34" charset="-120"/>
                <a:ea typeface="微軟正黑體" panose="020B0604030504040204" pitchFamily="34" charset="-120"/>
                <a:cs typeface="DM Sans Bold"/>
                <a:sym typeface="DM Sans Bold"/>
              </a:rPr>
              <a:t>ABOUT ME</a:t>
            </a:r>
            <a:endParaRPr lang="en-US" sz="10400" b="1" dirty="0">
              <a:solidFill>
                <a:srgbClr val="0E47A1"/>
              </a:solidFill>
              <a:latin typeface="微軟正黑體" panose="020B0604030504040204" pitchFamily="34" charset="-120"/>
              <a:ea typeface="微軟正黑體" panose="020B0604030504040204" pitchFamily="34" charset="-120"/>
              <a:cs typeface="DM Sans Bold"/>
              <a:sym typeface="DM Sans Bold"/>
            </a:endParaRPr>
          </a:p>
        </p:txBody>
      </p:sp>
      <p:grpSp>
        <p:nvGrpSpPr>
          <p:cNvPr id="7" name="Group 7"/>
          <p:cNvGrpSpPr/>
          <p:nvPr/>
        </p:nvGrpSpPr>
        <p:grpSpPr>
          <a:xfrm>
            <a:off x="14968633" y="-2572764"/>
            <a:ext cx="4581334" cy="458133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4E5"/>
            </a:solidFill>
          </p:spPr>
        </p:sp>
        <p:sp>
          <p:nvSpPr>
            <p:cNvPr id="9" name="TextBox 9"/>
            <p:cNvSpPr txBox="1"/>
            <p:nvPr/>
          </p:nvSpPr>
          <p:spPr>
            <a:xfrm>
              <a:off x="76200" y="47625"/>
              <a:ext cx="660400" cy="688975"/>
            </a:xfrm>
            <a:prstGeom prst="rect">
              <a:avLst/>
            </a:prstGeom>
          </p:spPr>
          <p:txBody>
            <a:bodyPr lIns="50800" tIns="50800" rIns="50800" bIns="50800" rtlCol="0" anchor="ctr"/>
            <a:lstStyle/>
            <a:p>
              <a:pPr algn="ctr">
                <a:lnSpc>
                  <a:spcPts val="1523"/>
                </a:lnSpc>
              </a:pPr>
              <a:endParaRPr/>
            </a:p>
          </p:txBody>
        </p:sp>
      </p:grpSp>
      <p:sp>
        <p:nvSpPr>
          <p:cNvPr id="18" name="AutoShape 18"/>
          <p:cNvSpPr/>
          <p:nvPr/>
        </p:nvSpPr>
        <p:spPr>
          <a:xfrm>
            <a:off x="14097000" y="1714500"/>
            <a:ext cx="1219200" cy="0"/>
          </a:xfrm>
          <a:prstGeom prst="line">
            <a:avLst/>
          </a:prstGeom>
          <a:ln w="38100" cap="rnd">
            <a:solidFill>
              <a:srgbClr val="0E47A1"/>
            </a:solidFill>
            <a:prstDash val="solid"/>
            <a:headEnd type="none" w="sm" len="sm"/>
            <a:tailEnd type="none" w="sm" len="sm"/>
          </a:ln>
        </p:spPr>
      </p:sp>
      <p:sp>
        <p:nvSpPr>
          <p:cNvPr id="22" name="文字方塊 21"/>
          <p:cNvSpPr txBox="1"/>
          <p:nvPr/>
        </p:nvSpPr>
        <p:spPr>
          <a:xfrm>
            <a:off x="6767945" y="2510516"/>
            <a:ext cx="11277600" cy="8217634"/>
          </a:xfrm>
          <a:prstGeom prst="rect">
            <a:avLst/>
          </a:prstGeom>
          <a:noFill/>
        </p:spPr>
        <p:txBody>
          <a:bodyPr wrap="square" rtlCol="0">
            <a:spAutoFit/>
          </a:bodyPr>
          <a:lstStyle/>
          <a:p>
            <a:pPr>
              <a:lnSpc>
                <a:spcPct val="150000"/>
              </a:lnSpc>
            </a:pPr>
            <a:r>
              <a:rPr lang="zh-TW" altLang="en-US" sz="4400" b="1" dirty="0" smtClean="0">
                <a:latin typeface="微軟正黑體" panose="020B0604030504040204" pitchFamily="34" charset="-120"/>
                <a:ea typeface="微軟正黑體" panose="020B0604030504040204" pitchFamily="34" charset="-120"/>
              </a:rPr>
              <a:t>學歷：</a:t>
            </a:r>
            <a:endParaRPr lang="en-US" altLang="zh-TW" sz="4400" b="1" dirty="0" smtClean="0">
              <a:latin typeface="微軟正黑體" panose="020B0604030504040204" pitchFamily="34" charset="-120"/>
              <a:ea typeface="微軟正黑體" panose="020B0604030504040204" pitchFamily="34" charset="-120"/>
            </a:endParaRPr>
          </a:p>
          <a:p>
            <a:pPr>
              <a:lnSpc>
                <a:spcPct val="150000"/>
              </a:lnSpc>
            </a:pPr>
            <a:r>
              <a:rPr lang="zh-TW" altLang="en-US" sz="4400" b="1" dirty="0" smtClean="0">
                <a:latin typeface="微軟正黑體" panose="020B0604030504040204" pitchFamily="34" charset="-120"/>
                <a:ea typeface="微軟正黑體" panose="020B0604030504040204" pitchFamily="34" charset="-120"/>
              </a:rPr>
              <a:t>台北醫學大學 保健營養學系 學士</a:t>
            </a:r>
            <a:endParaRPr lang="en-US" altLang="zh-TW" sz="4400" b="1" dirty="0" smtClean="0">
              <a:latin typeface="微軟正黑體" panose="020B0604030504040204" pitchFamily="34" charset="-120"/>
              <a:ea typeface="微軟正黑體" panose="020B0604030504040204" pitchFamily="34" charset="-120"/>
            </a:endParaRPr>
          </a:p>
          <a:p>
            <a:pPr>
              <a:lnSpc>
                <a:spcPct val="150000"/>
              </a:lnSpc>
            </a:pPr>
            <a:endParaRPr lang="en-US" altLang="zh-TW" sz="4400" b="1" dirty="0">
              <a:latin typeface="微軟正黑體" panose="020B0604030504040204" pitchFamily="34" charset="-120"/>
              <a:ea typeface="微軟正黑體" panose="020B0604030504040204" pitchFamily="34" charset="-120"/>
            </a:endParaRPr>
          </a:p>
          <a:p>
            <a:pPr>
              <a:lnSpc>
                <a:spcPct val="150000"/>
              </a:lnSpc>
            </a:pPr>
            <a:r>
              <a:rPr lang="zh-TW" altLang="en-US" sz="4400" b="1" dirty="0" smtClean="0">
                <a:latin typeface="微軟正黑體" panose="020B0604030504040204" pitchFamily="34" charset="-120"/>
                <a:ea typeface="微軟正黑體" panose="020B0604030504040204" pitchFamily="34" charset="-120"/>
              </a:rPr>
              <a:t>經歷：</a:t>
            </a:r>
            <a:endParaRPr lang="en-US" altLang="zh-TW" sz="4400" b="1" dirty="0" smtClean="0">
              <a:latin typeface="微軟正黑體" panose="020B0604030504040204" pitchFamily="34" charset="-120"/>
              <a:ea typeface="微軟正黑體" panose="020B0604030504040204" pitchFamily="34" charset="-120"/>
            </a:endParaRPr>
          </a:p>
          <a:p>
            <a:pPr>
              <a:lnSpc>
                <a:spcPct val="150000"/>
              </a:lnSpc>
            </a:pPr>
            <a:r>
              <a:rPr lang="zh-TW" altLang="en-US" sz="4400" b="1" dirty="0">
                <a:latin typeface="微軟正黑體" panose="020B0604030504040204" pitchFamily="34" charset="-120"/>
                <a:ea typeface="微軟正黑體" panose="020B0604030504040204" pitchFamily="34" charset="-120"/>
              </a:rPr>
              <a:t>臺北市政府</a:t>
            </a:r>
            <a:r>
              <a:rPr lang="zh-TW" altLang="en-US" sz="4400" b="1" dirty="0" smtClean="0">
                <a:latin typeface="微軟正黑體" panose="020B0604030504040204" pitchFamily="34" charset="-120"/>
                <a:ea typeface="微軟正黑體" panose="020B0604030504040204" pitchFamily="34" charset="-120"/>
              </a:rPr>
              <a:t>衛生局社區營養推廣中心 營養師</a:t>
            </a:r>
            <a:endParaRPr lang="en-US" altLang="zh-TW" sz="4400" b="1" dirty="0" smtClean="0">
              <a:latin typeface="微軟正黑體" panose="020B0604030504040204" pitchFamily="34" charset="-120"/>
              <a:ea typeface="微軟正黑體" panose="020B0604030504040204" pitchFamily="34" charset="-120"/>
            </a:endParaRPr>
          </a:p>
          <a:p>
            <a:pPr>
              <a:lnSpc>
                <a:spcPct val="150000"/>
              </a:lnSpc>
            </a:pPr>
            <a:r>
              <a:rPr lang="zh-TW" altLang="en-US" sz="4400" b="1" dirty="0">
                <a:latin typeface="微軟正黑體" panose="020B0604030504040204" pitchFamily="34" charset="-120"/>
                <a:ea typeface="微軟正黑體" panose="020B0604030504040204" pitchFamily="34" charset="-120"/>
              </a:rPr>
              <a:t>新光</a:t>
            </a:r>
            <a:r>
              <a:rPr lang="zh-TW" altLang="en-US" sz="4400" b="1" dirty="0" smtClean="0">
                <a:latin typeface="微軟正黑體" panose="020B0604030504040204" pitchFamily="34" charset="-120"/>
                <a:ea typeface="微軟正黑體" panose="020B0604030504040204" pitchFamily="34" charset="-120"/>
              </a:rPr>
              <a:t>醫院 營養師</a:t>
            </a:r>
            <a:endParaRPr lang="en-US" altLang="zh-TW" sz="4400" b="1" dirty="0" smtClean="0">
              <a:latin typeface="微軟正黑體" panose="020B0604030504040204" pitchFamily="34" charset="-120"/>
              <a:ea typeface="微軟正黑體" panose="020B0604030504040204" pitchFamily="34" charset="-120"/>
            </a:endParaRPr>
          </a:p>
          <a:p>
            <a:pPr>
              <a:lnSpc>
                <a:spcPct val="150000"/>
              </a:lnSpc>
            </a:pPr>
            <a:r>
              <a:rPr lang="zh-TW" altLang="en-US" sz="4400" b="1" dirty="0">
                <a:latin typeface="微軟正黑體" panose="020B0604030504040204" pitchFamily="34" charset="-120"/>
                <a:ea typeface="微軟正黑體" panose="020B0604030504040204" pitchFamily="34" charset="-120"/>
              </a:rPr>
              <a:t>康寧</a:t>
            </a:r>
            <a:r>
              <a:rPr lang="zh-TW" altLang="en-US" sz="4400" b="1" dirty="0" smtClean="0">
                <a:latin typeface="微軟正黑體" panose="020B0604030504040204" pitchFamily="34" charset="-120"/>
                <a:ea typeface="微軟正黑體" panose="020B0604030504040204" pitchFamily="34" charset="-120"/>
              </a:rPr>
              <a:t>醫院 營養師</a:t>
            </a:r>
            <a:endParaRPr lang="en-US" altLang="zh-TW" sz="4400" b="1" dirty="0" smtClean="0">
              <a:latin typeface="微軟正黑體" panose="020B0604030504040204" pitchFamily="34" charset="-120"/>
              <a:ea typeface="微軟正黑體" panose="020B0604030504040204" pitchFamily="34" charset="-120"/>
            </a:endParaRPr>
          </a:p>
          <a:p>
            <a:pPr>
              <a:lnSpc>
                <a:spcPct val="150000"/>
              </a:lnSpc>
            </a:pPr>
            <a:endParaRPr lang="en-US" altLang="zh-TW" sz="4400" b="1" dirty="0">
              <a:latin typeface="微軟正黑體" panose="020B0604030504040204" pitchFamily="34" charset="-120"/>
              <a:ea typeface="微軟正黑體" panose="020B0604030504040204" pitchFamily="34" charset="-120"/>
            </a:endParaRPr>
          </a:p>
        </p:txBody>
      </p:sp>
      <p:pic>
        <p:nvPicPr>
          <p:cNvPr id="24" name="圖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624" y="1809753"/>
            <a:ext cx="4467632" cy="6756398"/>
          </a:xfrm>
          <a:prstGeom prst="roundRect">
            <a:avLst/>
          </a:prstGeom>
        </p:spPr>
      </p:pic>
      <p:sp>
        <p:nvSpPr>
          <p:cNvPr id="25" name="圓角矩形 24"/>
          <p:cNvSpPr/>
          <p:nvPr/>
        </p:nvSpPr>
        <p:spPr>
          <a:xfrm>
            <a:off x="1066800" y="1606552"/>
            <a:ext cx="4787281" cy="7162800"/>
          </a:xfrm>
          <a:prstGeom prst="roundRect">
            <a:avLst/>
          </a:prstGeom>
          <a:noFill/>
          <a:ln w="101600">
            <a:solidFill>
              <a:srgbClr val="0E47A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投影片編號版面配置區 2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69BD5A19-88A0-C5E0-1319-09B33678BF80}"/>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54B729AD-ED1E-27D0-A904-72DA1369ABB5}"/>
              </a:ext>
            </a:extLst>
          </p:cNvPr>
          <p:cNvSpPr txBox="1"/>
          <p:nvPr/>
        </p:nvSpPr>
        <p:spPr>
          <a:xfrm>
            <a:off x="1030454" y="537411"/>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試算看看</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F9F0307A-3E7A-FA35-58B4-A6F056B7566A}"/>
              </a:ext>
            </a:extLst>
          </p:cNvPr>
          <p:cNvSpPr txBox="1"/>
          <p:nvPr/>
        </p:nvSpPr>
        <p:spPr>
          <a:xfrm>
            <a:off x="1295400" y="2403996"/>
            <a:ext cx="14630400" cy="1652568"/>
          </a:xfrm>
          <a:prstGeom prst="rect">
            <a:avLst/>
          </a:prstGeom>
          <a:noFill/>
        </p:spPr>
        <p:txBody>
          <a:bodyPr wrap="square">
            <a:spAutoFit/>
          </a:bodyPr>
          <a:lstStyle/>
          <a:p>
            <a:pPr>
              <a:lnSpc>
                <a:spcPct val="150000"/>
              </a:lnSpc>
            </a:pPr>
            <a:r>
              <a:rPr lang="en-US" altLang="zh-TW" sz="3600" b="1" dirty="0">
                <a:effectLst/>
                <a:latin typeface="Microsoft JhengHei" panose="020B0604030504040204" pitchFamily="34" charset="-120"/>
                <a:ea typeface="Microsoft JhengHei" panose="020B0604030504040204" pitchFamily="34" charset="-120"/>
              </a:rPr>
              <a:t>Q</a:t>
            </a:r>
            <a:r>
              <a:rPr lang="zh-TW" altLang="en-US" sz="3600" b="1" dirty="0">
                <a:effectLst/>
                <a:latin typeface="Microsoft JhengHei" panose="020B0604030504040204" pitchFamily="34" charset="-120"/>
                <a:ea typeface="Microsoft JhengHei" panose="020B0604030504040204" pitchFamily="34" charset="-120"/>
              </a:rPr>
              <a:t>：</a:t>
            </a:r>
            <a:r>
              <a:rPr lang="en-US" altLang="zh-TW" sz="3600" b="1" dirty="0">
                <a:effectLst/>
                <a:latin typeface="Microsoft JhengHei" panose="020B0604030504040204" pitchFamily="34" charset="-120"/>
                <a:ea typeface="Microsoft JhengHei" panose="020B0604030504040204" pitchFamily="34" charset="-120"/>
              </a:rPr>
              <a:t>60</a:t>
            </a:r>
            <a:r>
              <a:rPr lang="zh-TW" altLang="en-US" sz="3600" b="1" dirty="0">
                <a:effectLst/>
                <a:latin typeface="Microsoft JhengHei" panose="020B0604030504040204" pitchFamily="34" charset="-120"/>
                <a:ea typeface="Microsoft JhengHei" panose="020B0604030504040204" pitchFamily="34" charset="-120"/>
              </a:rPr>
              <a:t>公斤的王奶奶一天吃三餐，每餐吃</a:t>
            </a:r>
            <a:r>
              <a:rPr lang="en-US" altLang="zh-TW" sz="3600" b="1" dirty="0">
                <a:effectLst/>
                <a:latin typeface="Microsoft JhengHei" panose="020B0604030504040204" pitchFamily="34" charset="-120"/>
                <a:ea typeface="Microsoft JhengHei" panose="020B0604030504040204" pitchFamily="34" charset="-120"/>
              </a:rPr>
              <a:t>3/4</a:t>
            </a:r>
            <a:r>
              <a:rPr lang="zh-TW" altLang="en-US" sz="3600" b="1" dirty="0">
                <a:effectLst/>
                <a:latin typeface="Microsoft JhengHei" panose="020B0604030504040204" pitchFamily="34" charset="-120"/>
                <a:ea typeface="Microsoft JhengHei" panose="020B0604030504040204" pitchFamily="34" charset="-120"/>
              </a:rPr>
              <a:t>碗飯、半碗熟青菜，睡前還會喝一杯牛奶，請問他應該吃多少豆魚蛋肉類才能預防肌少症呢</a:t>
            </a:r>
            <a:r>
              <a:rPr lang="zh-TW" altLang="en-US" sz="3600" b="1" dirty="0" smtClean="0">
                <a:effectLst/>
                <a:latin typeface="Microsoft JhengHei" panose="020B0604030504040204" pitchFamily="34" charset="-120"/>
                <a:ea typeface="Microsoft JhengHei" panose="020B0604030504040204" pitchFamily="34" charset="-120"/>
              </a:rPr>
              <a:t>？</a:t>
            </a:r>
            <a:endParaRPr lang="en-US" altLang="zh-TW" sz="3600" b="1" dirty="0">
              <a:latin typeface="Microsoft JhengHei" panose="020B0604030504040204" pitchFamily="34" charset="-120"/>
              <a:ea typeface="Microsoft JhengHei" panose="020B0604030504040204" pitchFamily="34" charset="-120"/>
            </a:endParaRPr>
          </a:p>
        </p:txBody>
      </p:sp>
      <p:sp>
        <p:nvSpPr>
          <p:cNvPr id="2" name="文字方塊 1">
            <a:extLst>
              <a:ext uri="{FF2B5EF4-FFF2-40B4-BE49-F238E27FC236}">
                <a16:creationId xmlns:a16="http://schemas.microsoft.com/office/drawing/2014/main" id="{384A9CC1-64D4-C829-0A73-3684275F27FB}"/>
              </a:ext>
            </a:extLst>
          </p:cNvPr>
          <p:cNvSpPr txBox="1"/>
          <p:nvPr/>
        </p:nvSpPr>
        <p:spPr>
          <a:xfrm>
            <a:off x="8249527" y="617641"/>
            <a:ext cx="9372600" cy="1815882"/>
          </a:xfrm>
          <a:prstGeom prst="rect">
            <a:avLst/>
          </a:prstGeom>
          <a:noFill/>
        </p:spPr>
        <p:txBody>
          <a:bodyPr wrap="square" rtlCol="0">
            <a:spAutoFit/>
          </a:bodyPr>
          <a:lstStyle/>
          <a:p>
            <a:pPr marL="457200" indent="-457200">
              <a:buFont typeface="Wingdings" pitchFamily="2" charset="2"/>
              <a:buChar char="ü"/>
            </a:pPr>
            <a:r>
              <a:rPr kumimoji="1" lang="zh-TW" altLang="en-US" sz="2800" b="1" dirty="0">
                <a:solidFill>
                  <a:srgbClr val="C00000"/>
                </a:solidFill>
                <a:latin typeface="Microsoft JhengHei" panose="020B0604030504040204" pitchFamily="34" charset="-120"/>
                <a:ea typeface="Microsoft JhengHei" panose="020B0604030504040204" pitchFamily="34" charset="-120"/>
              </a:rPr>
              <a:t>豆魚蛋肉類：</a:t>
            </a:r>
            <a:r>
              <a:rPr kumimoji="1" lang="en-US" altLang="zh-TW" sz="2800" b="1" dirty="0">
                <a:solidFill>
                  <a:srgbClr val="C00000"/>
                </a:solidFill>
                <a:latin typeface="Microsoft JhengHei" panose="020B0604030504040204" pitchFamily="34" charset="-120"/>
                <a:ea typeface="Microsoft JhengHei" panose="020B0604030504040204" pitchFamily="34" charset="-120"/>
              </a:rPr>
              <a:t>7g/</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a:t>
            </a:r>
            <a:endParaRPr kumimoji="1" lang="en-US" altLang="zh-TW" sz="2800" b="1" dirty="0">
              <a:solidFill>
                <a:srgbClr val="C00000"/>
              </a:solidFill>
              <a:latin typeface="Microsoft JhengHei" panose="020B0604030504040204" pitchFamily="34" charset="-120"/>
              <a:ea typeface="Microsoft JhengHei" panose="020B0604030504040204" pitchFamily="34" charset="-120"/>
            </a:endParaRPr>
          </a:p>
          <a:p>
            <a:pPr marL="457200" indent="-457200">
              <a:buFont typeface="Wingdings" pitchFamily="2" charset="2"/>
              <a:buChar char="ü"/>
            </a:pPr>
            <a:r>
              <a:rPr kumimoji="1" lang="zh-TW" altLang="en-US" sz="2800" b="1" dirty="0">
                <a:solidFill>
                  <a:srgbClr val="C00000"/>
                </a:solidFill>
                <a:latin typeface="Microsoft JhengHei" panose="020B0604030504040204" pitchFamily="34" charset="-120"/>
                <a:ea typeface="Microsoft JhengHei" panose="020B0604030504040204" pitchFamily="34" charset="-120"/>
              </a:rPr>
              <a:t>乳品類：</a:t>
            </a:r>
            <a:r>
              <a:rPr kumimoji="1" lang="en-US" altLang="zh-TW" sz="2800" b="1" dirty="0">
                <a:solidFill>
                  <a:srgbClr val="C00000"/>
                </a:solidFill>
                <a:latin typeface="Microsoft JhengHei" panose="020B0604030504040204" pitchFamily="34" charset="-120"/>
                <a:ea typeface="Microsoft JhengHei" panose="020B0604030504040204" pitchFamily="34" charset="-120"/>
              </a:rPr>
              <a:t>8g/</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份，約</a:t>
            </a:r>
            <a:r>
              <a:rPr kumimoji="1" lang="en-US" altLang="zh-TW" sz="2800" b="1" dirty="0">
                <a:solidFill>
                  <a:srgbClr val="C00000"/>
                </a:solidFill>
                <a:latin typeface="Microsoft JhengHei" panose="020B0604030504040204" pitchFamily="34" charset="-120"/>
                <a:ea typeface="Microsoft JhengHei" panose="020B0604030504040204" pitchFamily="34" charset="-120"/>
              </a:rPr>
              <a:t>240c.c./</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a:t>
            </a:r>
            <a:endParaRPr kumimoji="1" lang="en-US" altLang="zh-TW" sz="2800" b="1" dirty="0">
              <a:solidFill>
                <a:srgbClr val="C00000"/>
              </a:solidFill>
              <a:latin typeface="Microsoft JhengHei" panose="020B0604030504040204" pitchFamily="34" charset="-120"/>
              <a:ea typeface="Microsoft JhengHei" panose="020B0604030504040204" pitchFamily="34" charset="-120"/>
            </a:endParaRPr>
          </a:p>
          <a:p>
            <a:pPr marL="457200" indent="-457200">
              <a:buFont typeface="Wingdings" pitchFamily="2" charset="2"/>
              <a:buChar char="ü"/>
            </a:pPr>
            <a:r>
              <a:rPr kumimoji="1" lang="zh-TW" altLang="en-US" sz="2800" b="1" dirty="0">
                <a:solidFill>
                  <a:srgbClr val="C00000"/>
                </a:solidFill>
                <a:latin typeface="Microsoft JhengHei" panose="020B0604030504040204" pitchFamily="34" charset="-120"/>
                <a:ea typeface="Microsoft JhengHei" panose="020B0604030504040204" pitchFamily="34" charset="-120"/>
              </a:rPr>
              <a:t>全穀雜糧類：</a:t>
            </a:r>
            <a:r>
              <a:rPr kumimoji="1" lang="en-US" altLang="zh-TW" sz="2800" b="1" dirty="0">
                <a:solidFill>
                  <a:srgbClr val="C00000"/>
                </a:solidFill>
                <a:latin typeface="Microsoft JhengHei" panose="020B0604030504040204" pitchFamily="34" charset="-120"/>
                <a:ea typeface="Microsoft JhengHei" panose="020B0604030504040204" pitchFamily="34" charset="-120"/>
              </a:rPr>
              <a:t>2g/</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份，飯類約</a:t>
            </a:r>
            <a:r>
              <a:rPr kumimoji="1" lang="en-US" altLang="zh-TW" sz="2800" b="1" dirty="0">
                <a:solidFill>
                  <a:srgbClr val="C00000"/>
                </a:solidFill>
                <a:latin typeface="Microsoft JhengHei" panose="020B0604030504040204" pitchFamily="34" charset="-120"/>
                <a:ea typeface="Microsoft JhengHei" panose="020B0604030504040204" pitchFamily="34" charset="-120"/>
              </a:rPr>
              <a:t>1/4</a:t>
            </a:r>
            <a:r>
              <a:rPr kumimoji="1" lang="zh-TW" altLang="en-US" sz="2800" b="1" dirty="0">
                <a:solidFill>
                  <a:srgbClr val="C00000"/>
                </a:solidFill>
                <a:latin typeface="Microsoft JhengHei" panose="020B0604030504040204" pitchFamily="34" charset="-120"/>
                <a:ea typeface="Microsoft JhengHei" panose="020B0604030504040204" pitchFamily="34" charset="-120"/>
              </a:rPr>
              <a:t>碗</a:t>
            </a:r>
            <a:r>
              <a:rPr kumimoji="1" lang="en-US" altLang="zh-TW" sz="2800" b="1" dirty="0">
                <a:solidFill>
                  <a:srgbClr val="C00000"/>
                </a:solidFill>
                <a:latin typeface="Microsoft JhengHei" panose="020B0604030504040204" pitchFamily="34" charset="-120"/>
                <a:ea typeface="Microsoft JhengHei" panose="020B0604030504040204" pitchFamily="34" charset="-120"/>
              </a:rPr>
              <a:t>/</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份、麵類約半</a:t>
            </a:r>
            <a:r>
              <a:rPr kumimoji="1" lang="en-US" altLang="zh-TW" sz="2800" b="1" dirty="0">
                <a:solidFill>
                  <a:srgbClr val="C00000"/>
                </a:solidFill>
                <a:latin typeface="Microsoft JhengHei" panose="020B0604030504040204" pitchFamily="34" charset="-120"/>
                <a:ea typeface="Microsoft JhengHei" panose="020B0604030504040204" pitchFamily="34" charset="-120"/>
              </a:rPr>
              <a:t>/</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a:t>
            </a:r>
            <a:endParaRPr kumimoji="1" lang="en-US" altLang="zh-TW" sz="2800" b="1" dirty="0">
              <a:solidFill>
                <a:srgbClr val="C00000"/>
              </a:solidFill>
              <a:latin typeface="Microsoft JhengHei" panose="020B0604030504040204" pitchFamily="34" charset="-120"/>
              <a:ea typeface="Microsoft JhengHei" panose="020B0604030504040204" pitchFamily="34" charset="-120"/>
            </a:endParaRPr>
          </a:p>
          <a:p>
            <a:pPr marL="457200" indent="-457200">
              <a:buFont typeface="Wingdings" pitchFamily="2" charset="2"/>
              <a:buChar char="ü"/>
            </a:pPr>
            <a:r>
              <a:rPr kumimoji="1" lang="zh-TW" altLang="en-US" sz="2800" b="1" dirty="0">
                <a:solidFill>
                  <a:srgbClr val="C00000"/>
                </a:solidFill>
                <a:latin typeface="Microsoft JhengHei" panose="020B0604030504040204" pitchFamily="34" charset="-120"/>
                <a:ea typeface="Microsoft JhengHei" panose="020B0604030504040204" pitchFamily="34" charset="-120"/>
              </a:rPr>
              <a:t>蔬菜類：</a:t>
            </a:r>
            <a:r>
              <a:rPr kumimoji="1" lang="en-US" altLang="zh-TW" sz="2800" b="1" dirty="0">
                <a:solidFill>
                  <a:srgbClr val="C00000"/>
                </a:solidFill>
                <a:latin typeface="Microsoft JhengHei" panose="020B0604030504040204" pitchFamily="34" charset="-120"/>
                <a:ea typeface="Microsoft JhengHei" panose="020B0604030504040204" pitchFamily="34" charset="-120"/>
              </a:rPr>
              <a:t>1g/</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份，熟菜約半碗</a:t>
            </a:r>
            <a:r>
              <a:rPr kumimoji="1" lang="en-US" altLang="zh-TW" sz="2800" b="1" dirty="0">
                <a:solidFill>
                  <a:srgbClr val="C00000"/>
                </a:solidFill>
                <a:latin typeface="Microsoft JhengHei" panose="020B0604030504040204" pitchFamily="34" charset="-120"/>
                <a:ea typeface="Microsoft JhengHei" panose="020B0604030504040204" pitchFamily="34" charset="-120"/>
              </a:rPr>
              <a:t>/</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份、生菜</a:t>
            </a:r>
            <a:r>
              <a:rPr kumimoji="1" lang="en-US" altLang="zh-TW" sz="2800" b="1" dirty="0">
                <a:solidFill>
                  <a:srgbClr val="C00000"/>
                </a:solidFill>
                <a:latin typeface="Microsoft JhengHei" panose="020B0604030504040204" pitchFamily="34" charset="-120"/>
                <a:ea typeface="Microsoft JhengHei" panose="020B0604030504040204" pitchFamily="34" charset="-120"/>
              </a:rPr>
              <a:t>100</a:t>
            </a:r>
            <a:r>
              <a:rPr kumimoji="1" lang="zh-TW" altLang="en-US" sz="2800" b="1" dirty="0">
                <a:solidFill>
                  <a:srgbClr val="C00000"/>
                </a:solidFill>
                <a:latin typeface="Microsoft JhengHei" panose="020B0604030504040204" pitchFamily="34" charset="-120"/>
                <a:ea typeface="Microsoft JhengHei" panose="020B0604030504040204" pitchFamily="34" charset="-120"/>
              </a:rPr>
              <a:t>克</a:t>
            </a:r>
            <a:r>
              <a:rPr kumimoji="1" lang="en-US" altLang="zh-TW" sz="2800" b="1" dirty="0">
                <a:solidFill>
                  <a:srgbClr val="C00000"/>
                </a:solidFill>
                <a:latin typeface="Microsoft JhengHei" panose="020B0604030504040204" pitchFamily="34" charset="-120"/>
                <a:ea typeface="Microsoft JhengHei" panose="020B0604030504040204" pitchFamily="34" charset="-120"/>
              </a:rPr>
              <a:t>/</a:t>
            </a:r>
            <a:r>
              <a:rPr kumimoji="1" lang="zh-TW" altLang="en-US" sz="2800" b="1" dirty="0">
                <a:solidFill>
                  <a:srgbClr val="C00000"/>
                </a:solidFill>
                <a:latin typeface="Microsoft JhengHei" panose="020B0604030504040204" pitchFamily="34" charset="-120"/>
                <a:ea typeface="Microsoft JhengHei" panose="020B0604030504040204" pitchFamily="34" charset="-120"/>
              </a:rPr>
              <a:t>份</a:t>
            </a:r>
            <a:endParaRPr kumimoji="1" lang="en-US" altLang="zh-TW" sz="2800" b="1" dirty="0">
              <a:solidFill>
                <a:srgbClr val="C00000"/>
              </a:solidFill>
              <a:latin typeface="Microsoft JhengHei" panose="020B0604030504040204" pitchFamily="34" charset="-120"/>
              <a:ea typeface="Microsoft JhengHei" panose="020B0604030504040204" pitchFamily="34" charset="-120"/>
            </a:endParaRPr>
          </a:p>
        </p:txBody>
      </p:sp>
      <p:pic>
        <p:nvPicPr>
          <p:cNvPr id="3080" name="Picture 8">
            <a:extLst>
              <a:ext uri="{FF2B5EF4-FFF2-40B4-BE49-F238E27FC236}">
                <a16:creationId xmlns:a16="http://schemas.microsoft.com/office/drawing/2014/main" id="{A7EEF9D0-7DA0-3EAE-3A7A-1648D1A9B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4400" y="4217100"/>
            <a:ext cx="5854905" cy="5854905"/>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id="{981369F0-7F06-813B-152A-E5337E7FAB9F}"/>
              </a:ext>
            </a:extLst>
          </p:cNvPr>
          <p:cNvSpPr/>
          <p:nvPr/>
        </p:nvSpPr>
        <p:spPr>
          <a:xfrm>
            <a:off x="7848600" y="1458687"/>
            <a:ext cx="8743073" cy="1410286"/>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3" name="投影片編號版面配置區 2"/>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093978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B9BE1D7F-1A24-5BEB-7BFB-9AA26B896D27}"/>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823A7BE2-8FF8-B706-D188-FE201FAED4DE}"/>
              </a:ext>
            </a:extLst>
          </p:cNvPr>
          <p:cNvSpPr txBox="1"/>
          <p:nvPr/>
        </p:nvSpPr>
        <p:spPr>
          <a:xfrm>
            <a:off x="1030454" y="537411"/>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運動後營養補充</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A65E37A4-F2DC-E895-A4BD-11662B0AE5F4}"/>
              </a:ext>
            </a:extLst>
          </p:cNvPr>
          <p:cNvSpPr txBox="1"/>
          <p:nvPr/>
        </p:nvSpPr>
        <p:spPr>
          <a:xfrm>
            <a:off x="1295400" y="2403996"/>
            <a:ext cx="14630400" cy="4145494"/>
          </a:xfrm>
          <a:prstGeom prst="rect">
            <a:avLst/>
          </a:prstGeom>
          <a:noFill/>
        </p:spPr>
        <p:txBody>
          <a:bodyPr wrap="square">
            <a:spAutoFit/>
          </a:bodyPr>
          <a:lstStyle/>
          <a:p>
            <a:pPr marL="457200" indent="-457200">
              <a:lnSpc>
                <a:spcPct val="150000"/>
              </a:lnSpc>
              <a:buFont typeface="Arial" panose="020B0604020202020204" pitchFamily="34" charset="0"/>
              <a:buChar char="•"/>
            </a:pPr>
            <a:r>
              <a:rPr lang="zh-TW" altLang="en-US" sz="3600" b="1" dirty="0">
                <a:latin typeface="微軟正黑體" panose="020B0604030504040204" pitchFamily="34" charset="-120"/>
                <a:ea typeface="微軟正黑體" panose="020B0604030504040204" pitchFamily="34" charset="-120"/>
              </a:rPr>
              <a:t>運動後補充</a:t>
            </a:r>
            <a:r>
              <a:rPr lang="zh-TW" altLang="en-US" sz="3600" b="1" dirty="0">
                <a:solidFill>
                  <a:srgbClr val="C00000"/>
                </a:solidFill>
                <a:latin typeface="微軟正黑體" panose="020B0604030504040204" pitchFamily="34" charset="-120"/>
                <a:ea typeface="微軟正黑體" panose="020B0604030504040204" pitchFamily="34" charset="-120"/>
              </a:rPr>
              <a:t>適量的碳水化合物及蛋白質</a:t>
            </a:r>
            <a:r>
              <a:rPr lang="zh-TW" altLang="en-US" sz="3600" b="1" dirty="0">
                <a:latin typeface="微軟正黑體" panose="020B0604030504040204" pitchFamily="34" charset="-120"/>
                <a:ea typeface="微軟正黑體" panose="020B0604030504040204" pitchFamily="34" charset="-120"/>
              </a:rPr>
              <a:t>能夠減少運動損傷，且減低肌肉蛋白質流失的量。</a:t>
            </a:r>
            <a:endParaRPr lang="en-US" altLang="zh-TW" sz="3600" b="1" dirty="0">
              <a:latin typeface="微軟正黑體" panose="020B0604030504040204" pitchFamily="34" charset="-120"/>
              <a:ea typeface="微軟正黑體" panose="020B0604030504040204" pitchFamily="34" charset="-120"/>
            </a:endParaRPr>
          </a:p>
          <a:p>
            <a:pPr marL="457200" indent="-457200">
              <a:lnSpc>
                <a:spcPct val="150000"/>
              </a:lnSpc>
              <a:buFont typeface="Arial" panose="020B0604020202020204" pitchFamily="34" charset="0"/>
              <a:buChar char="•"/>
            </a:pPr>
            <a:r>
              <a:rPr lang="zh-TW" altLang="en-US" sz="3600" b="1" dirty="0">
                <a:latin typeface="微軟正黑體" panose="020B0604030504040204" pitchFamily="34" charset="-120"/>
                <a:ea typeface="微軟正黑體" panose="020B0604030504040204" pitchFamily="34" charset="-120"/>
              </a:rPr>
              <a:t>運動後</a:t>
            </a:r>
            <a:r>
              <a:rPr lang="en-US" altLang="zh-TW" sz="3600" b="1" dirty="0">
                <a:solidFill>
                  <a:srgbClr val="C00000"/>
                </a:solidFill>
                <a:latin typeface="微軟正黑體" panose="020B0604030504040204" pitchFamily="34" charset="-120"/>
                <a:ea typeface="微軟正黑體" panose="020B0604030504040204" pitchFamily="34" charset="-120"/>
              </a:rPr>
              <a:t>30</a:t>
            </a:r>
            <a:r>
              <a:rPr lang="zh-TW" altLang="en-US" sz="3600" b="1" dirty="0">
                <a:solidFill>
                  <a:srgbClr val="C00000"/>
                </a:solidFill>
                <a:latin typeface="微軟正黑體" panose="020B0604030504040204" pitchFamily="34" charset="-120"/>
                <a:ea typeface="微軟正黑體" panose="020B0604030504040204" pitchFamily="34" charset="-120"/>
              </a:rPr>
              <a:t>分鐘到</a:t>
            </a:r>
            <a:r>
              <a:rPr lang="en-US" altLang="zh-TW" sz="3600" b="1" dirty="0">
                <a:solidFill>
                  <a:srgbClr val="C00000"/>
                </a:solidFill>
                <a:latin typeface="微軟正黑體" panose="020B0604030504040204" pitchFamily="34" charset="-120"/>
                <a:ea typeface="微軟正黑體" panose="020B0604030504040204" pitchFamily="34" charset="-120"/>
              </a:rPr>
              <a:t>1</a:t>
            </a:r>
            <a:r>
              <a:rPr lang="zh-TW" altLang="en-US" sz="3600" b="1" dirty="0">
                <a:solidFill>
                  <a:srgbClr val="C00000"/>
                </a:solidFill>
                <a:latin typeface="微軟正黑體" panose="020B0604030504040204" pitchFamily="34" charset="-120"/>
                <a:ea typeface="微軟正黑體" panose="020B0604030504040204" pitchFamily="34" charset="-120"/>
              </a:rPr>
              <a:t>小時</a:t>
            </a:r>
            <a:r>
              <a:rPr lang="zh-TW" altLang="en-US" sz="3600" b="1" dirty="0">
                <a:latin typeface="微軟正黑體" panose="020B0604030504040204" pitchFamily="34" charset="-120"/>
                <a:ea typeface="微軟正黑體" panose="020B0604030504040204" pitchFamily="34" charset="-120"/>
              </a:rPr>
              <a:t>內補充最佳。</a:t>
            </a:r>
            <a:endParaRPr lang="en-US" altLang="zh-TW" sz="3600" b="1" dirty="0">
              <a:latin typeface="微軟正黑體" panose="020B0604030504040204" pitchFamily="34" charset="-120"/>
              <a:ea typeface="微軟正黑體" panose="020B0604030504040204" pitchFamily="34" charset="-120"/>
            </a:endParaRPr>
          </a:p>
          <a:p>
            <a:pPr marL="457200" indent="-4572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運動後建議補充</a:t>
            </a:r>
            <a:r>
              <a:rPr lang="en-US" altLang="zh-TW" sz="3600" b="1" dirty="0">
                <a:solidFill>
                  <a:srgbClr val="C00000"/>
                </a:solidFill>
                <a:latin typeface="Microsoft JhengHei" panose="020B0604030504040204" pitchFamily="34" charset="-120"/>
                <a:ea typeface="Microsoft JhengHei" panose="020B0604030504040204" pitchFamily="34" charset="-120"/>
              </a:rPr>
              <a:t>200-300</a:t>
            </a:r>
            <a:r>
              <a:rPr lang="zh-TW" altLang="en-US" sz="3600" b="1" dirty="0">
                <a:solidFill>
                  <a:srgbClr val="C00000"/>
                </a:solidFill>
                <a:latin typeface="Microsoft JhengHei" panose="020B0604030504040204" pitchFamily="34" charset="-120"/>
                <a:ea typeface="Microsoft JhengHei" panose="020B0604030504040204" pitchFamily="34" charset="-120"/>
              </a:rPr>
              <a:t>大卡</a:t>
            </a:r>
            <a:r>
              <a:rPr lang="zh-TW" altLang="en-US" sz="3600" b="1" dirty="0">
                <a:latin typeface="Microsoft JhengHei" panose="020B0604030504040204" pitchFamily="34" charset="-120"/>
                <a:ea typeface="Microsoft JhengHei" panose="020B0604030504040204" pitchFamily="34" charset="-120"/>
              </a:rPr>
              <a:t>熱量。</a:t>
            </a:r>
            <a:endParaRPr lang="en-US" altLang="zh-TW" sz="3600" b="1" dirty="0">
              <a:latin typeface="Microsoft JhengHei" panose="020B0604030504040204" pitchFamily="34" charset="-120"/>
              <a:ea typeface="Microsoft JhengHei" panose="020B0604030504040204" pitchFamily="34" charset="-120"/>
            </a:endParaRPr>
          </a:p>
          <a:p>
            <a:pPr marL="457200" indent="-457200">
              <a:lnSpc>
                <a:spcPct val="150000"/>
              </a:lnSpc>
              <a:buFont typeface="Arial" panose="020B0604020202020204" pitchFamily="34" charset="0"/>
              <a:buChar char="•"/>
            </a:pPr>
            <a:r>
              <a:rPr lang="zh-TW" altLang="en-US" sz="3600" b="1" dirty="0">
                <a:solidFill>
                  <a:srgbClr val="C00000"/>
                </a:solidFill>
                <a:latin typeface="Microsoft JhengHei" panose="020B0604030504040204" pitchFamily="34" charset="-120"/>
                <a:ea typeface="Microsoft JhengHei" panose="020B0604030504040204" pitchFamily="34" charset="-120"/>
              </a:rPr>
              <a:t>碳水化合物：蛋白質</a:t>
            </a:r>
            <a:r>
              <a:rPr lang="en-US" altLang="zh-TW" sz="3600" b="1" dirty="0">
                <a:solidFill>
                  <a:srgbClr val="C00000"/>
                </a:solidFill>
                <a:latin typeface="Microsoft JhengHei" panose="020B0604030504040204" pitchFamily="34" charset="-120"/>
                <a:ea typeface="Microsoft JhengHei" panose="020B0604030504040204" pitchFamily="34" charset="-120"/>
              </a:rPr>
              <a:t>=3~4</a:t>
            </a:r>
            <a:r>
              <a:rPr lang="zh-TW" altLang="en-US" sz="3600" b="1" dirty="0">
                <a:solidFill>
                  <a:srgbClr val="C00000"/>
                </a:solidFill>
                <a:latin typeface="Microsoft JhengHei" panose="020B0604030504040204" pitchFamily="34" charset="-120"/>
                <a:ea typeface="Microsoft JhengHei" panose="020B0604030504040204" pitchFamily="34" charset="-120"/>
              </a:rPr>
              <a:t>：</a:t>
            </a:r>
            <a:r>
              <a:rPr lang="en-US" altLang="zh-TW" sz="3600" b="1" dirty="0">
                <a:solidFill>
                  <a:srgbClr val="C00000"/>
                </a:solidFill>
                <a:latin typeface="Microsoft JhengHei" panose="020B0604030504040204" pitchFamily="34" charset="-120"/>
                <a:ea typeface="Microsoft JhengHei" panose="020B0604030504040204" pitchFamily="34" charset="-120"/>
              </a:rPr>
              <a:t>1</a:t>
            </a:r>
            <a:r>
              <a:rPr lang="zh-TW" altLang="en-US" sz="3600" b="1" dirty="0">
                <a:latin typeface="Microsoft JhengHei" panose="020B0604030504040204" pitchFamily="34" charset="-120"/>
                <a:ea typeface="Microsoft JhengHei" panose="020B0604030504040204" pitchFamily="34" charset="-120"/>
              </a:rPr>
              <a:t>，可達最高肌肉合成效率。</a:t>
            </a:r>
            <a:endParaRPr lang="en-US" altLang="zh-TW" sz="3600" b="1" dirty="0">
              <a:latin typeface="Microsoft JhengHei" panose="020B0604030504040204" pitchFamily="34" charset="-120"/>
              <a:ea typeface="Microsoft JhengHei" panose="020B0604030504040204" pitchFamily="34" charset="-120"/>
            </a:endParaRPr>
          </a:p>
        </p:txBody>
      </p:sp>
      <p:sp>
        <p:nvSpPr>
          <p:cNvPr id="12" name="矩形 11">
            <a:extLst>
              <a:ext uri="{FF2B5EF4-FFF2-40B4-BE49-F238E27FC236}">
                <a16:creationId xmlns:a16="http://schemas.microsoft.com/office/drawing/2014/main" id="{427A1183-881E-C333-3AB7-F4DBA85E01D0}"/>
              </a:ext>
            </a:extLst>
          </p:cNvPr>
          <p:cNvSpPr/>
          <p:nvPr/>
        </p:nvSpPr>
        <p:spPr>
          <a:xfrm>
            <a:off x="7848600" y="1458687"/>
            <a:ext cx="8743073" cy="1410286"/>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TW"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grpSp>
        <p:nvGrpSpPr>
          <p:cNvPr id="4" name="群組 3">
            <a:extLst>
              <a:ext uri="{FF2B5EF4-FFF2-40B4-BE49-F238E27FC236}">
                <a16:creationId xmlns:a16="http://schemas.microsoft.com/office/drawing/2014/main" id="{2DE07FB0-D84F-D341-3D11-8D4193B58A6C}"/>
              </a:ext>
            </a:extLst>
          </p:cNvPr>
          <p:cNvGrpSpPr/>
          <p:nvPr/>
        </p:nvGrpSpPr>
        <p:grpSpPr>
          <a:xfrm>
            <a:off x="1600200" y="7092636"/>
            <a:ext cx="4300580" cy="2505931"/>
            <a:chOff x="1200400" y="1486742"/>
            <a:chExt cx="4300580" cy="2505931"/>
          </a:xfrm>
          <a:solidFill>
            <a:schemeClr val="accent5">
              <a:lumMod val="20000"/>
              <a:lumOff val="80000"/>
            </a:schemeClr>
          </a:solidFill>
        </p:grpSpPr>
        <p:sp>
          <p:nvSpPr>
            <p:cNvPr id="5" name="圓角矩形 4">
              <a:extLst>
                <a:ext uri="{FF2B5EF4-FFF2-40B4-BE49-F238E27FC236}">
                  <a16:creationId xmlns:a16="http://schemas.microsoft.com/office/drawing/2014/main" id="{481772F6-0A76-2DCE-CD9B-7CC7D1A58AFE}"/>
                </a:ext>
              </a:extLst>
            </p:cNvPr>
            <p:cNvSpPr/>
            <p:nvPr/>
          </p:nvSpPr>
          <p:spPr>
            <a:xfrm>
              <a:off x="1200400" y="1486742"/>
              <a:ext cx="4300580" cy="250593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Picture 2" descr="https://blogger.googleusercontent.com/img/b/R29vZ2xl/AVvXsEi6cZWEJbC9V0xUwLWVMA8fKU49NOrnQvkVwsibGu9Fi2uGPXP0hc17slpx0yfDX8IRcP24z2n1oPCjx3Y6FYKR_r0QmjTaxfLdljy4tXnhfl_3M8RxIlMuV2uBKHW1PRRZFQgMRIcavRJu/s800/satsumaimo_sweetpotato.png">
              <a:extLst>
                <a:ext uri="{FF2B5EF4-FFF2-40B4-BE49-F238E27FC236}">
                  <a16:creationId xmlns:a16="http://schemas.microsoft.com/office/drawing/2014/main" id="{1B4965D2-CCCF-0FF8-995E-E7AEBD1555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0673" y="1951471"/>
              <a:ext cx="1028552" cy="1152339"/>
            </a:xfrm>
            <a:prstGeom prst="rect">
              <a:avLst/>
            </a:prstGeom>
            <a:grpFill/>
            <a:extLst/>
          </p:spPr>
        </p:pic>
        <p:sp>
          <p:nvSpPr>
            <p:cNvPr id="11" name="文字方塊 10">
              <a:extLst>
                <a:ext uri="{FF2B5EF4-FFF2-40B4-BE49-F238E27FC236}">
                  <a16:creationId xmlns:a16="http://schemas.microsoft.com/office/drawing/2014/main" id="{16E8970C-21E8-C959-65A1-39760F44C555}"/>
                </a:ext>
              </a:extLst>
            </p:cNvPr>
            <p:cNvSpPr txBox="1"/>
            <p:nvPr/>
          </p:nvSpPr>
          <p:spPr>
            <a:xfrm>
              <a:off x="1495554" y="3173483"/>
              <a:ext cx="1318789" cy="646331"/>
            </a:xfrm>
            <a:prstGeom prst="rect">
              <a:avLst/>
            </a:prstGeom>
            <a:grp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地瓜</a:t>
              </a:r>
              <a:endParaRPr lang="en-US" altLang="zh-TW" b="1" dirty="0">
                <a:latin typeface="微軟正黑體" panose="020B0604030504040204" pitchFamily="34" charset="-120"/>
                <a:ea typeface="微軟正黑體" panose="020B0604030504040204" pitchFamily="34" charset="-120"/>
              </a:endParaRPr>
            </a:p>
            <a:p>
              <a:pPr algn="ctr"/>
              <a:r>
                <a:rPr lang="en-US" altLang="zh-TW" b="1" dirty="0">
                  <a:latin typeface="微軟正黑體" panose="020B0604030504040204" pitchFamily="34" charset="-120"/>
                  <a:ea typeface="微軟正黑體" panose="020B0604030504040204" pitchFamily="34" charset="-120"/>
                </a:rPr>
                <a:t>110</a:t>
              </a:r>
              <a:r>
                <a:rPr lang="zh-TW" altLang="en-US" b="1" dirty="0">
                  <a:latin typeface="微軟正黑體" panose="020B0604030504040204" pitchFamily="34" charset="-120"/>
                  <a:ea typeface="微軟正黑體" panose="020B0604030504040204" pitchFamily="34" charset="-120"/>
                </a:rPr>
                <a:t>克</a:t>
              </a:r>
              <a:endParaRPr lang="en-US" altLang="zh-TW" b="1" dirty="0">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81CF4192-5098-07D4-0130-0CC68A8B7F8F}"/>
                </a:ext>
              </a:extLst>
            </p:cNvPr>
            <p:cNvSpPr txBox="1"/>
            <p:nvPr/>
          </p:nvSpPr>
          <p:spPr>
            <a:xfrm>
              <a:off x="3839899" y="3179020"/>
              <a:ext cx="1318789" cy="646331"/>
            </a:xfrm>
            <a:prstGeom prst="rect">
              <a:avLst/>
            </a:prstGeom>
            <a:grp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牛奶</a:t>
              </a:r>
              <a:endParaRPr lang="en-US" altLang="zh-TW" b="1" dirty="0">
                <a:latin typeface="微軟正黑體" panose="020B0604030504040204" pitchFamily="34" charset="-120"/>
                <a:ea typeface="微軟正黑體" panose="020B0604030504040204" pitchFamily="34" charset="-120"/>
              </a:endParaRPr>
            </a:p>
            <a:p>
              <a:pPr algn="ctr"/>
              <a:r>
                <a:rPr lang="en-US" altLang="zh-TW" b="1" dirty="0">
                  <a:latin typeface="微軟正黑體" panose="020B0604030504040204" pitchFamily="34" charset="-120"/>
                  <a:ea typeface="微軟正黑體" panose="020B0604030504040204" pitchFamily="34" charset="-120"/>
                </a:rPr>
                <a:t>240</a:t>
              </a:r>
              <a:r>
                <a:rPr lang="zh-TW" altLang="en-US" b="1" dirty="0">
                  <a:latin typeface="微軟正黑體" panose="020B0604030504040204" pitchFamily="34" charset="-120"/>
                  <a:ea typeface="微軟正黑體" panose="020B0604030504040204" pitchFamily="34" charset="-120"/>
                </a:rPr>
                <a:t>毫升</a:t>
              </a:r>
            </a:p>
          </p:txBody>
        </p:sp>
      </p:grpSp>
      <p:grpSp>
        <p:nvGrpSpPr>
          <p:cNvPr id="14" name="群組 13">
            <a:extLst>
              <a:ext uri="{FF2B5EF4-FFF2-40B4-BE49-F238E27FC236}">
                <a16:creationId xmlns:a16="http://schemas.microsoft.com/office/drawing/2014/main" id="{4985C080-5193-7CD7-3E9D-39A8F78FE3D1}"/>
              </a:ext>
            </a:extLst>
          </p:cNvPr>
          <p:cNvGrpSpPr/>
          <p:nvPr/>
        </p:nvGrpSpPr>
        <p:grpSpPr>
          <a:xfrm>
            <a:off x="6460310" y="7100852"/>
            <a:ext cx="4300580" cy="2505931"/>
            <a:chOff x="5884575" y="1502867"/>
            <a:chExt cx="4300580" cy="2505931"/>
          </a:xfrm>
          <a:solidFill>
            <a:schemeClr val="accent5">
              <a:lumMod val="20000"/>
              <a:lumOff val="80000"/>
            </a:schemeClr>
          </a:solidFill>
        </p:grpSpPr>
        <p:sp>
          <p:nvSpPr>
            <p:cNvPr id="15" name="圓角矩形 14">
              <a:extLst>
                <a:ext uri="{FF2B5EF4-FFF2-40B4-BE49-F238E27FC236}">
                  <a16:creationId xmlns:a16="http://schemas.microsoft.com/office/drawing/2014/main" id="{D80F7E59-C4C6-A284-D767-EBCF434E716B}"/>
                </a:ext>
              </a:extLst>
            </p:cNvPr>
            <p:cNvSpPr/>
            <p:nvPr/>
          </p:nvSpPr>
          <p:spPr>
            <a:xfrm>
              <a:off x="5884575" y="1502867"/>
              <a:ext cx="4300580" cy="250593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Picture 12" descr="https://blogger.googleusercontent.com/img/b/R29vZ2xl/AVvXsEgjXSZFugX-9mjoZUezhkZFTmsESbU974HwoGgVh1zRRxXs5cKEo8Wx1yptWtXUrycV1vgKsxmR5i3hi7Yg89ZBoOrtg2tFt3361XEIugKnTtHnzhC3SyHMGbiQY24_lLO9RFccUm6goyNf/s800/drink_tounyu2.png">
              <a:extLst>
                <a:ext uri="{FF2B5EF4-FFF2-40B4-BE49-F238E27FC236}">
                  <a16:creationId xmlns:a16="http://schemas.microsoft.com/office/drawing/2014/main" id="{D17A69F5-416A-D047-3486-4E2B3598B8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9907" y="1814386"/>
              <a:ext cx="1374064" cy="1427408"/>
            </a:xfrm>
            <a:prstGeom prst="rect">
              <a:avLst/>
            </a:prstGeom>
            <a:grpFill/>
            <a:extLst/>
          </p:spPr>
        </p:pic>
        <p:pic>
          <p:nvPicPr>
            <p:cNvPr id="17" name="Picture 14" descr="https://blogger.googleusercontent.com/img/b/R29vZ2xl/AVvXsEiJr4nLG-Va0ynPobC58EH-W1GFQmncGH04hcK8JUHGsumQFre8TTuNWbIU0E7F32C7NRhr1GF0jg-SskM82bhEYN3sGHSdTlI9Y-D4IoVXsz47GClaf7HdKTB1F39pAiurRE7vTk558NU/s800/pan_toast_kongari.png">
              <a:extLst>
                <a:ext uri="{FF2B5EF4-FFF2-40B4-BE49-F238E27FC236}">
                  <a16:creationId xmlns:a16="http://schemas.microsoft.com/office/drawing/2014/main" id="{8FEA5EE9-94B6-ED3A-E76A-4B5F8B3CD5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6244" y="1941146"/>
              <a:ext cx="1179992" cy="1132385"/>
            </a:xfrm>
            <a:prstGeom prst="rect">
              <a:avLst/>
            </a:prstGeom>
            <a:grpFill/>
            <a:extLst/>
          </p:spPr>
        </p:pic>
        <p:sp>
          <p:nvSpPr>
            <p:cNvPr id="19" name="文字方塊 18">
              <a:extLst>
                <a:ext uri="{FF2B5EF4-FFF2-40B4-BE49-F238E27FC236}">
                  <a16:creationId xmlns:a16="http://schemas.microsoft.com/office/drawing/2014/main" id="{8C5CBE00-A0C9-D82D-2F5C-0C47AB52C277}"/>
                </a:ext>
              </a:extLst>
            </p:cNvPr>
            <p:cNvSpPr txBox="1"/>
            <p:nvPr/>
          </p:nvSpPr>
          <p:spPr>
            <a:xfrm>
              <a:off x="8657346" y="3223632"/>
              <a:ext cx="1318789" cy="646331"/>
            </a:xfrm>
            <a:prstGeom prst="rect">
              <a:avLst/>
            </a:prstGeom>
            <a:grp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無糖豆漿</a:t>
              </a:r>
              <a:endParaRPr lang="en-US" altLang="zh-TW" b="1" dirty="0">
                <a:latin typeface="微軟正黑體" panose="020B0604030504040204" pitchFamily="34" charset="-120"/>
                <a:ea typeface="微軟正黑體" panose="020B0604030504040204" pitchFamily="34" charset="-120"/>
              </a:endParaRPr>
            </a:p>
            <a:p>
              <a:pPr algn="ctr"/>
              <a:r>
                <a:rPr lang="en-US" altLang="zh-TW" b="1" dirty="0">
                  <a:latin typeface="微軟正黑體" panose="020B0604030504040204" pitchFamily="34" charset="-120"/>
                  <a:ea typeface="微軟正黑體" panose="020B0604030504040204" pitchFamily="34" charset="-120"/>
                </a:rPr>
                <a:t>200</a:t>
              </a:r>
              <a:r>
                <a:rPr lang="zh-TW" altLang="en-US" b="1" dirty="0">
                  <a:latin typeface="微軟正黑體" panose="020B0604030504040204" pitchFamily="34" charset="-120"/>
                  <a:ea typeface="微軟正黑體" panose="020B0604030504040204" pitchFamily="34" charset="-120"/>
                </a:rPr>
                <a:t>毫升</a:t>
              </a:r>
            </a:p>
          </p:txBody>
        </p:sp>
        <p:sp>
          <p:nvSpPr>
            <p:cNvPr id="21" name="文字方塊 20">
              <a:extLst>
                <a:ext uri="{FF2B5EF4-FFF2-40B4-BE49-F238E27FC236}">
                  <a16:creationId xmlns:a16="http://schemas.microsoft.com/office/drawing/2014/main" id="{63E74E1F-CD3E-8B85-15D6-4594A3CF9FC2}"/>
                </a:ext>
              </a:extLst>
            </p:cNvPr>
            <p:cNvSpPr txBox="1"/>
            <p:nvPr/>
          </p:nvSpPr>
          <p:spPr>
            <a:xfrm>
              <a:off x="6176845" y="3190897"/>
              <a:ext cx="1318789" cy="646331"/>
            </a:xfrm>
            <a:prstGeom prst="rect">
              <a:avLst/>
            </a:prstGeom>
            <a:grp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全麥吐司</a:t>
              </a:r>
              <a:endParaRPr lang="en-US" altLang="zh-TW" b="1" dirty="0">
                <a:latin typeface="微軟正黑體" panose="020B0604030504040204" pitchFamily="34" charset="-120"/>
                <a:ea typeface="微軟正黑體" panose="020B0604030504040204" pitchFamily="34" charset="-120"/>
              </a:endParaRPr>
            </a:p>
            <a:p>
              <a:pPr algn="ct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片</a:t>
              </a:r>
            </a:p>
          </p:txBody>
        </p:sp>
      </p:grpSp>
      <p:grpSp>
        <p:nvGrpSpPr>
          <p:cNvPr id="22" name="群組 21">
            <a:extLst>
              <a:ext uri="{FF2B5EF4-FFF2-40B4-BE49-F238E27FC236}">
                <a16:creationId xmlns:a16="http://schemas.microsoft.com/office/drawing/2014/main" id="{56835A68-7AA2-B976-3B3D-E6C4783E0ABE}"/>
              </a:ext>
            </a:extLst>
          </p:cNvPr>
          <p:cNvGrpSpPr/>
          <p:nvPr/>
        </p:nvGrpSpPr>
        <p:grpSpPr>
          <a:xfrm>
            <a:off x="11355932" y="7092635"/>
            <a:ext cx="4300580" cy="2505931"/>
            <a:chOff x="1288975" y="4132936"/>
            <a:chExt cx="4300580" cy="2505931"/>
          </a:xfrm>
          <a:solidFill>
            <a:schemeClr val="accent5">
              <a:lumMod val="20000"/>
              <a:lumOff val="80000"/>
            </a:schemeClr>
          </a:solidFill>
        </p:grpSpPr>
        <p:sp>
          <p:nvSpPr>
            <p:cNvPr id="23" name="圓角矩形 22">
              <a:extLst>
                <a:ext uri="{FF2B5EF4-FFF2-40B4-BE49-F238E27FC236}">
                  <a16:creationId xmlns:a16="http://schemas.microsoft.com/office/drawing/2014/main" id="{4E6B2722-8CF7-0952-1DFD-8BE44F13B428}"/>
                </a:ext>
              </a:extLst>
            </p:cNvPr>
            <p:cNvSpPr/>
            <p:nvPr/>
          </p:nvSpPr>
          <p:spPr>
            <a:xfrm>
              <a:off x="1288975" y="4132936"/>
              <a:ext cx="4300580" cy="250593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4" name="Picture 6" descr="https://blogger.googleusercontent.com/img/b/R29vZ2xl/AVvXsEjoCsR7Pu-huhLkxMU0rrdxEcnr1awnhtuGg9guV5W-IH_qwn7ofXvTTPuQfrjVAAqqzPWSZ4b-kPvnlRgJu6KwK8enSK69VEsgOLTQowigWvugAmPmZPNqGPck_iWDex2fe6HJ0B0rIrUd/s800/banana_kawa_muke.png">
              <a:extLst>
                <a:ext uri="{FF2B5EF4-FFF2-40B4-BE49-F238E27FC236}">
                  <a16:creationId xmlns:a16="http://schemas.microsoft.com/office/drawing/2014/main" id="{37210D85-7645-10FA-8098-337AADCC39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9886" y="4476920"/>
              <a:ext cx="1238699" cy="1238699"/>
            </a:xfrm>
            <a:prstGeom prst="rect">
              <a:avLst/>
            </a:prstGeom>
            <a:grpFill/>
            <a:extLst/>
          </p:spPr>
        </p:pic>
        <p:sp>
          <p:nvSpPr>
            <p:cNvPr id="26" name="文字方塊 25">
              <a:extLst>
                <a:ext uri="{FF2B5EF4-FFF2-40B4-BE49-F238E27FC236}">
                  <a16:creationId xmlns:a16="http://schemas.microsoft.com/office/drawing/2014/main" id="{49AB64B7-EA57-8E7B-CEEF-CAE91830A3D7}"/>
                </a:ext>
              </a:extLst>
            </p:cNvPr>
            <p:cNvSpPr txBox="1"/>
            <p:nvPr/>
          </p:nvSpPr>
          <p:spPr>
            <a:xfrm>
              <a:off x="1549840" y="5827888"/>
              <a:ext cx="1318789" cy="646331"/>
            </a:xfrm>
            <a:prstGeom prst="rect">
              <a:avLst/>
            </a:prstGeom>
            <a:grp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小香蕉</a:t>
              </a:r>
              <a:endParaRPr lang="en-US" altLang="zh-TW" b="1" dirty="0">
                <a:latin typeface="微軟正黑體" panose="020B0604030504040204" pitchFamily="34" charset="-120"/>
                <a:ea typeface="微軟正黑體" panose="020B0604030504040204" pitchFamily="34" charset="-120"/>
              </a:endParaRPr>
            </a:p>
            <a:p>
              <a:pPr algn="ct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根</a:t>
              </a:r>
            </a:p>
          </p:txBody>
        </p:sp>
        <p:sp>
          <p:nvSpPr>
            <p:cNvPr id="28" name="文字方塊 27">
              <a:extLst>
                <a:ext uri="{FF2B5EF4-FFF2-40B4-BE49-F238E27FC236}">
                  <a16:creationId xmlns:a16="http://schemas.microsoft.com/office/drawing/2014/main" id="{339563AD-5FC2-778E-2E01-2B5AAB744A5F}"/>
                </a:ext>
              </a:extLst>
            </p:cNvPr>
            <p:cNvSpPr txBox="1"/>
            <p:nvPr/>
          </p:nvSpPr>
          <p:spPr>
            <a:xfrm>
              <a:off x="3882664" y="5864356"/>
              <a:ext cx="1318789" cy="646331"/>
            </a:xfrm>
            <a:prstGeom prst="rect">
              <a:avLst/>
            </a:prstGeom>
            <a:grp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無糖優格</a:t>
              </a:r>
              <a:r>
                <a:rPr lang="en-US" altLang="zh-TW" b="1" dirty="0">
                  <a:latin typeface="微軟正黑體" panose="020B0604030504040204" pitchFamily="34" charset="-120"/>
                  <a:ea typeface="微軟正黑體" panose="020B0604030504040204" pitchFamily="34" charset="-120"/>
                </a:rPr>
                <a:t>210</a:t>
              </a:r>
              <a:r>
                <a:rPr lang="zh-TW" altLang="en-US" b="1" dirty="0">
                  <a:latin typeface="微軟正黑體" panose="020B0604030504040204" pitchFamily="34" charset="-120"/>
                  <a:ea typeface="微軟正黑體" panose="020B0604030504040204" pitchFamily="34" charset="-120"/>
                </a:rPr>
                <a:t>毫升</a:t>
              </a:r>
            </a:p>
          </p:txBody>
        </p:sp>
        <p:pic>
          <p:nvPicPr>
            <p:cNvPr id="29" name="Picture 10" descr="https://blogger.googleusercontent.com/img/b/R29vZ2xl/AVvXsEhNvriUxU1FtJkaZB_nqq8_vnjBQLokOx5dKR7fYHGYPP6eL45QvQJ0_GOUDTqENWACa3b9VYSiQ_zSRgbj9WnekbfRHMSGr0bOGobjMPfUFBi39zU9FxSGYVrvi9yJZ45Ym9-NHR9cjGk/s800/food_yogurt.png">
              <a:extLst>
                <a:ext uri="{FF2B5EF4-FFF2-40B4-BE49-F238E27FC236}">
                  <a16:creationId xmlns:a16="http://schemas.microsoft.com/office/drawing/2014/main" id="{FD816227-1F70-B864-7871-B3672227449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5017" y="4439632"/>
              <a:ext cx="1421142" cy="1421142"/>
            </a:xfrm>
            <a:prstGeom prst="rect">
              <a:avLst/>
            </a:prstGeom>
            <a:grpFill/>
            <a:extLst/>
          </p:spPr>
        </p:pic>
      </p:grpSp>
      <p:pic>
        <p:nvPicPr>
          <p:cNvPr id="6146" name="Picture 2">
            <a:extLst>
              <a:ext uri="{FF2B5EF4-FFF2-40B4-BE49-F238E27FC236}">
                <a16:creationId xmlns:a16="http://schemas.microsoft.com/office/drawing/2014/main" id="{83806891-6FE1-177D-E4E6-F03B7C35396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1753" y="7335449"/>
            <a:ext cx="1318790" cy="1441037"/>
          </a:xfrm>
          <a:prstGeom prst="rect">
            <a:avLst/>
          </a:prstGeom>
          <a:noFill/>
          <a:extLst>
            <a:ext uri="{909E8E84-426E-40DD-AFC4-6F175D3DCCD1}">
              <a14:hiddenFill xmlns:a14="http://schemas.microsoft.com/office/drawing/2010/main">
                <a:solidFill>
                  <a:srgbClr val="FFFFFF"/>
                </a:solidFill>
              </a14:hiddenFill>
            </a:ext>
          </a:extLst>
        </p:spPr>
      </p:pic>
      <p:sp>
        <p:nvSpPr>
          <p:cNvPr id="32" name="文字方塊 31">
            <a:extLst>
              <a:ext uri="{FF2B5EF4-FFF2-40B4-BE49-F238E27FC236}">
                <a16:creationId xmlns:a16="http://schemas.microsoft.com/office/drawing/2014/main" id="{4406353C-D566-A4B3-ADD1-1B19B83FFFCB}"/>
              </a:ext>
            </a:extLst>
          </p:cNvPr>
          <p:cNvSpPr txBox="1"/>
          <p:nvPr/>
        </p:nvSpPr>
        <p:spPr>
          <a:xfrm>
            <a:off x="3091095" y="7728400"/>
            <a:ext cx="1318789" cy="830997"/>
          </a:xfrm>
          <a:prstGeom prst="rect">
            <a:avLst/>
          </a:prstGeom>
          <a:noFill/>
        </p:spPr>
        <p:txBody>
          <a:bodyPr wrap="square" rtlCol="0">
            <a:spAutoFit/>
          </a:bodyPr>
          <a:lstStyle/>
          <a:p>
            <a:pPr algn="ctr"/>
            <a:r>
              <a:rPr lang="en-US" altLang="zh-TW" sz="4800" b="1" dirty="0">
                <a:latin typeface="微軟正黑體" panose="020B0604030504040204" pitchFamily="34" charset="-120"/>
                <a:ea typeface="微軟正黑體" panose="020B0604030504040204" pitchFamily="34" charset="-120"/>
              </a:rPr>
              <a:t>+</a:t>
            </a:r>
          </a:p>
        </p:txBody>
      </p:sp>
      <p:sp>
        <p:nvSpPr>
          <p:cNvPr id="33" name="文字方塊 32">
            <a:extLst>
              <a:ext uri="{FF2B5EF4-FFF2-40B4-BE49-F238E27FC236}">
                <a16:creationId xmlns:a16="http://schemas.microsoft.com/office/drawing/2014/main" id="{7622C2EA-926C-A863-D4B5-A86E24829CB4}"/>
              </a:ext>
            </a:extLst>
          </p:cNvPr>
          <p:cNvSpPr txBox="1"/>
          <p:nvPr/>
        </p:nvSpPr>
        <p:spPr>
          <a:xfrm>
            <a:off x="8029728" y="7668761"/>
            <a:ext cx="1318789" cy="830997"/>
          </a:xfrm>
          <a:prstGeom prst="rect">
            <a:avLst/>
          </a:prstGeom>
          <a:noFill/>
        </p:spPr>
        <p:txBody>
          <a:bodyPr wrap="square" rtlCol="0">
            <a:spAutoFit/>
          </a:bodyPr>
          <a:lstStyle/>
          <a:p>
            <a:pPr algn="ctr"/>
            <a:r>
              <a:rPr lang="en-US" altLang="zh-TW" sz="4800" b="1" dirty="0">
                <a:latin typeface="微軟正黑體" panose="020B0604030504040204" pitchFamily="34" charset="-120"/>
                <a:ea typeface="微軟正黑體" panose="020B0604030504040204" pitchFamily="34" charset="-120"/>
              </a:rPr>
              <a:t>+</a:t>
            </a:r>
          </a:p>
        </p:txBody>
      </p:sp>
      <p:sp>
        <p:nvSpPr>
          <p:cNvPr id="34" name="文字方塊 33">
            <a:extLst>
              <a:ext uri="{FF2B5EF4-FFF2-40B4-BE49-F238E27FC236}">
                <a16:creationId xmlns:a16="http://schemas.microsoft.com/office/drawing/2014/main" id="{67B8DA3E-8131-6A1B-BD4D-40A187DC012F}"/>
              </a:ext>
            </a:extLst>
          </p:cNvPr>
          <p:cNvSpPr txBox="1"/>
          <p:nvPr/>
        </p:nvSpPr>
        <p:spPr>
          <a:xfrm>
            <a:off x="12714070" y="7694403"/>
            <a:ext cx="1318789" cy="830997"/>
          </a:xfrm>
          <a:prstGeom prst="rect">
            <a:avLst/>
          </a:prstGeom>
          <a:noFill/>
        </p:spPr>
        <p:txBody>
          <a:bodyPr wrap="square" rtlCol="0">
            <a:spAutoFit/>
          </a:bodyPr>
          <a:lstStyle/>
          <a:p>
            <a:pPr algn="ctr"/>
            <a:r>
              <a:rPr lang="en-US" altLang="zh-TW" sz="4800" b="1" dirty="0">
                <a:latin typeface="微軟正黑體" panose="020B0604030504040204" pitchFamily="34" charset="-120"/>
                <a:ea typeface="微軟正黑體" panose="020B0604030504040204" pitchFamily="34" charset="-120"/>
              </a:rPr>
              <a:t>+</a:t>
            </a: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135278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037BAAD7-A11B-2EE2-9883-092376CA8609}"/>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E87EFE6B-35C8-E68D-6A7C-75340176C541}"/>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鈣質補充</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CEAFD6DC-2274-8D81-358D-6507C4E40D58}"/>
              </a:ext>
            </a:extLst>
          </p:cNvPr>
          <p:cNvSpPr/>
          <p:nvPr/>
        </p:nvSpPr>
        <p:spPr>
          <a:xfrm>
            <a:off x="608458" y="7426108"/>
            <a:ext cx="3584635" cy="1756186"/>
          </a:xfrm>
          <a:prstGeom prst="rect">
            <a:avLst/>
          </a:prstGeom>
        </p:spPr>
        <p:txBody>
          <a:bodyPr wrap="none">
            <a:spAutoFit/>
          </a:bodyPr>
          <a:lstStyle/>
          <a:p>
            <a:pPr algn="ctr">
              <a:lnSpc>
                <a:spcPct val="150000"/>
              </a:lnSpc>
            </a:pPr>
            <a:r>
              <a:rPr lang="zh-TW" altLang="en-US" sz="4400" b="1" dirty="0">
                <a:latin typeface="Microsoft JhengHei" panose="020B0604030504040204" pitchFamily="34" charset="-120"/>
                <a:ea typeface="Microsoft JhengHei" panose="020B0604030504040204" pitchFamily="34" charset="-120"/>
              </a:rPr>
              <a:t>乳製品</a:t>
            </a:r>
            <a:endParaRPr lang="en-US" altLang="zh-TW" sz="4400" b="1" dirty="0">
              <a:latin typeface="Microsoft JhengHei" panose="020B0604030504040204" pitchFamily="34" charset="-120"/>
              <a:ea typeface="Microsoft JhengHei" panose="020B0604030504040204" pitchFamily="34" charset="-120"/>
            </a:endParaRPr>
          </a:p>
          <a:p>
            <a:pPr marL="457200" indent="-457200" algn="ctr">
              <a:lnSpc>
                <a:spcPct val="150000"/>
              </a:lnSpc>
              <a:buFont typeface="Wingdings" pitchFamily="2" charset="2"/>
              <a:buChar char="ü"/>
            </a:pPr>
            <a:r>
              <a:rPr lang="zh-TW" altLang="en-US" sz="3200" b="1" dirty="0">
                <a:solidFill>
                  <a:srgbClr val="C00000"/>
                </a:solidFill>
                <a:latin typeface="Microsoft JhengHei" panose="020B0604030504040204" pitchFamily="34" charset="-120"/>
                <a:ea typeface="Microsoft JhengHei" panose="020B0604030504040204" pitchFamily="34" charset="-120"/>
              </a:rPr>
              <a:t>鈣含量</a:t>
            </a:r>
            <a:r>
              <a:rPr lang="en-US" altLang="zh-TW" sz="3200" b="1" dirty="0">
                <a:solidFill>
                  <a:srgbClr val="C00000"/>
                </a:solidFill>
                <a:latin typeface="Microsoft JhengHei" panose="020B0604030504040204" pitchFamily="34" charset="-120"/>
                <a:ea typeface="Microsoft JhengHei" panose="020B0604030504040204" pitchFamily="34" charset="-120"/>
              </a:rPr>
              <a:t>1mg/c.c.</a:t>
            </a:r>
          </a:p>
        </p:txBody>
      </p:sp>
      <p:pic>
        <p:nvPicPr>
          <p:cNvPr id="5134" name="Picture 14">
            <a:extLst>
              <a:ext uri="{FF2B5EF4-FFF2-40B4-BE49-F238E27FC236}">
                <a16:creationId xmlns:a16="http://schemas.microsoft.com/office/drawing/2014/main" id="{981E08D2-A307-9939-2DD6-B41FE56696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27195" y="4493575"/>
            <a:ext cx="2718945" cy="306360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id="{2D61F8D0-E004-B293-4107-C048D1C85B39}"/>
              </a:ext>
            </a:extLst>
          </p:cNvPr>
          <p:cNvSpPr/>
          <p:nvPr/>
        </p:nvSpPr>
        <p:spPr>
          <a:xfrm>
            <a:off x="7854985" y="7408190"/>
            <a:ext cx="3005951" cy="983539"/>
          </a:xfrm>
          <a:prstGeom prst="rect">
            <a:avLst/>
          </a:prstGeom>
        </p:spPr>
        <p:txBody>
          <a:bodyPr wrap="none">
            <a:spAutoFit/>
          </a:bodyPr>
          <a:lstStyle/>
          <a:p>
            <a:pPr algn="ctr">
              <a:lnSpc>
                <a:spcPct val="150000"/>
              </a:lnSpc>
            </a:pPr>
            <a:r>
              <a:rPr lang="zh-TW" altLang="en-US" sz="4400" b="1" dirty="0">
                <a:latin typeface="Microsoft JhengHei" panose="020B0604030504040204" pitchFamily="34" charset="-120"/>
                <a:ea typeface="Microsoft JhengHei" panose="020B0604030504040204" pitchFamily="34" charset="-120"/>
              </a:rPr>
              <a:t>深綠色青菜</a:t>
            </a:r>
            <a:endParaRPr lang="en-US" altLang="zh-TW" sz="4400" b="1" dirty="0">
              <a:latin typeface="Microsoft JhengHei" panose="020B0604030504040204" pitchFamily="34" charset="-120"/>
              <a:ea typeface="Microsoft JhengHei" panose="020B0604030504040204" pitchFamily="34" charset="-120"/>
            </a:endParaRPr>
          </a:p>
        </p:txBody>
      </p:sp>
      <p:sp>
        <p:nvSpPr>
          <p:cNvPr id="10" name="矩形 9">
            <a:extLst>
              <a:ext uri="{FF2B5EF4-FFF2-40B4-BE49-F238E27FC236}">
                <a16:creationId xmlns:a16="http://schemas.microsoft.com/office/drawing/2014/main" id="{F070FE43-DB12-18F9-EE45-68F740E5B526}"/>
              </a:ext>
            </a:extLst>
          </p:cNvPr>
          <p:cNvSpPr/>
          <p:nvPr/>
        </p:nvSpPr>
        <p:spPr>
          <a:xfrm>
            <a:off x="14337203" y="7426108"/>
            <a:ext cx="3005951" cy="1756186"/>
          </a:xfrm>
          <a:prstGeom prst="rect">
            <a:avLst/>
          </a:prstGeom>
        </p:spPr>
        <p:txBody>
          <a:bodyPr wrap="none">
            <a:spAutoFit/>
          </a:bodyPr>
          <a:lstStyle/>
          <a:p>
            <a:pPr algn="ctr">
              <a:lnSpc>
                <a:spcPct val="150000"/>
              </a:lnSpc>
            </a:pPr>
            <a:r>
              <a:rPr lang="zh-TW" altLang="en-US" sz="4400" b="1" dirty="0">
                <a:latin typeface="Microsoft JhengHei" panose="020B0604030504040204" pitchFamily="34" charset="-120"/>
                <a:ea typeface="Microsoft JhengHei" panose="020B0604030504040204" pitchFamily="34" charset="-120"/>
              </a:rPr>
              <a:t>鈣質補充劑</a:t>
            </a:r>
            <a:endParaRPr lang="en-US" altLang="zh-TW" sz="4400" b="1" dirty="0">
              <a:latin typeface="Microsoft JhengHei" panose="020B0604030504040204" pitchFamily="34" charset="-120"/>
              <a:ea typeface="Microsoft JhengHei" panose="020B0604030504040204" pitchFamily="34" charset="-120"/>
            </a:endParaRPr>
          </a:p>
          <a:p>
            <a:pPr marL="457200" indent="-457200" algn="ctr">
              <a:lnSpc>
                <a:spcPct val="150000"/>
              </a:lnSpc>
              <a:buFont typeface="Wingdings" pitchFamily="2" charset="2"/>
              <a:buChar char="ü"/>
            </a:pPr>
            <a:r>
              <a:rPr lang="zh-TW" altLang="en-US" sz="3200" b="1" dirty="0">
                <a:solidFill>
                  <a:srgbClr val="C00000"/>
                </a:solidFill>
                <a:latin typeface="Microsoft JhengHei" panose="020B0604030504040204" pitchFamily="34" charset="-120"/>
                <a:ea typeface="Microsoft JhengHei" panose="020B0604030504040204" pitchFamily="34" charset="-120"/>
              </a:rPr>
              <a:t>吸收率不同</a:t>
            </a:r>
            <a:endParaRPr lang="en-US" altLang="zh-TW" sz="3200" b="1" dirty="0">
              <a:solidFill>
                <a:srgbClr val="C00000"/>
              </a:solidFill>
              <a:latin typeface="Microsoft JhengHei" panose="020B0604030504040204" pitchFamily="34" charset="-120"/>
              <a:ea typeface="Microsoft JhengHei" panose="020B0604030504040204" pitchFamily="34" charset="-120"/>
            </a:endParaRPr>
          </a:p>
        </p:txBody>
      </p:sp>
      <p:sp>
        <p:nvSpPr>
          <p:cNvPr id="12" name="文字方塊 11">
            <a:extLst>
              <a:ext uri="{FF2B5EF4-FFF2-40B4-BE49-F238E27FC236}">
                <a16:creationId xmlns:a16="http://schemas.microsoft.com/office/drawing/2014/main" id="{1F473CC7-8082-E1EE-38B6-62A9589A6D4E}"/>
              </a:ext>
            </a:extLst>
          </p:cNvPr>
          <p:cNvSpPr txBox="1"/>
          <p:nvPr/>
        </p:nvSpPr>
        <p:spPr>
          <a:xfrm>
            <a:off x="1295400" y="2403996"/>
            <a:ext cx="16066804" cy="1652504"/>
          </a:xfrm>
          <a:prstGeom prst="rect">
            <a:avLst/>
          </a:prstGeom>
          <a:noFill/>
        </p:spPr>
        <p:txBody>
          <a:bodyPr wrap="square">
            <a:spAutoFit/>
          </a:bodyPr>
          <a:lstStyle/>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每日建議攝取量：</a:t>
            </a:r>
            <a:r>
              <a:rPr lang="en-US" altLang="zh-TW" sz="3600" b="1" dirty="0">
                <a:latin typeface="Microsoft JhengHei" panose="020B0604030504040204" pitchFamily="34" charset="-120"/>
                <a:ea typeface="Microsoft JhengHei" panose="020B0604030504040204" pitchFamily="34" charset="-120"/>
              </a:rPr>
              <a:t>1000mg</a:t>
            </a:r>
          </a:p>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每日</a:t>
            </a:r>
            <a:r>
              <a:rPr lang="zh-TW" altLang="en-US" sz="3600" b="1" dirty="0">
                <a:effectLst/>
                <a:latin typeface="Microsoft JhengHei" panose="020B0604030504040204" pitchFamily="34" charset="-120"/>
                <a:ea typeface="Microsoft JhengHei" panose="020B0604030504040204" pitchFamily="34" charset="-120"/>
              </a:rPr>
              <a:t>上限攝取量：</a:t>
            </a:r>
            <a:r>
              <a:rPr lang="en-US" altLang="zh-TW" sz="3600" b="1" dirty="0">
                <a:effectLst/>
                <a:latin typeface="Microsoft JhengHei" panose="020B0604030504040204" pitchFamily="34" charset="-120"/>
                <a:ea typeface="Microsoft JhengHei" panose="020B0604030504040204" pitchFamily="34" charset="-120"/>
              </a:rPr>
              <a:t>2500mg</a:t>
            </a:r>
          </a:p>
        </p:txBody>
      </p:sp>
      <p:pic>
        <p:nvPicPr>
          <p:cNvPr id="13" name="Picture 2">
            <a:extLst>
              <a:ext uri="{FF2B5EF4-FFF2-40B4-BE49-F238E27FC236}">
                <a16:creationId xmlns:a16="http://schemas.microsoft.com/office/drawing/2014/main" id="{3000025D-7A22-08FA-CF3E-D38F7A8C9B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1255" y="4926195"/>
            <a:ext cx="1990833" cy="2175376"/>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E89A6119-0CB8-AC02-5D12-083D93405430}"/>
              </a:ext>
            </a:extLst>
          </p:cNvPr>
          <p:cNvSpPr/>
          <p:nvPr/>
        </p:nvSpPr>
        <p:spPr>
          <a:xfrm>
            <a:off x="11558902" y="7426108"/>
            <a:ext cx="1877437" cy="983539"/>
          </a:xfrm>
          <a:prstGeom prst="rect">
            <a:avLst/>
          </a:prstGeom>
        </p:spPr>
        <p:txBody>
          <a:bodyPr wrap="none">
            <a:spAutoFit/>
          </a:bodyPr>
          <a:lstStyle/>
          <a:p>
            <a:pPr algn="ctr">
              <a:lnSpc>
                <a:spcPct val="150000"/>
              </a:lnSpc>
            </a:pPr>
            <a:r>
              <a:rPr lang="zh-TW" altLang="en-US" sz="4400" b="1" dirty="0">
                <a:latin typeface="Microsoft JhengHei" panose="020B0604030504040204" pitchFamily="34" charset="-120"/>
                <a:ea typeface="Microsoft JhengHei" panose="020B0604030504040204" pitchFamily="34" charset="-120"/>
              </a:rPr>
              <a:t>黑芝麻</a:t>
            </a:r>
            <a:endParaRPr lang="en-US" altLang="zh-TW" sz="4400" b="1" dirty="0">
              <a:latin typeface="Microsoft JhengHei" panose="020B0604030504040204" pitchFamily="34" charset="-120"/>
              <a:ea typeface="Microsoft JhengHei" panose="020B0604030504040204" pitchFamily="34" charset="-120"/>
            </a:endParaRPr>
          </a:p>
        </p:txBody>
      </p:sp>
      <p:sp>
        <p:nvSpPr>
          <p:cNvPr id="15" name="矩形 14">
            <a:extLst>
              <a:ext uri="{FF2B5EF4-FFF2-40B4-BE49-F238E27FC236}">
                <a16:creationId xmlns:a16="http://schemas.microsoft.com/office/drawing/2014/main" id="{AC0CDC10-83F2-0F10-52DC-20AE9449F9C2}"/>
              </a:ext>
            </a:extLst>
          </p:cNvPr>
          <p:cNvSpPr/>
          <p:nvPr/>
        </p:nvSpPr>
        <p:spPr>
          <a:xfrm>
            <a:off x="4056021" y="7409320"/>
            <a:ext cx="3254416" cy="983539"/>
          </a:xfrm>
          <a:prstGeom prst="rect">
            <a:avLst/>
          </a:prstGeom>
        </p:spPr>
        <p:txBody>
          <a:bodyPr wrap="none">
            <a:spAutoFit/>
          </a:bodyPr>
          <a:lstStyle/>
          <a:p>
            <a:pPr algn="ctr">
              <a:lnSpc>
                <a:spcPct val="150000"/>
              </a:lnSpc>
            </a:pPr>
            <a:r>
              <a:rPr lang="zh-TW" altLang="en-US" sz="4400" b="1" dirty="0">
                <a:latin typeface="Microsoft JhengHei" panose="020B0604030504040204" pitchFamily="34" charset="-120"/>
                <a:ea typeface="Microsoft JhengHei" panose="020B0604030504040204" pitchFamily="34" charset="-120"/>
              </a:rPr>
              <a:t>板豆腐</a:t>
            </a:r>
            <a:r>
              <a:rPr lang="en-US" altLang="zh-TW" sz="4400" b="1" dirty="0">
                <a:latin typeface="Microsoft JhengHei" panose="020B0604030504040204" pitchFamily="34" charset="-120"/>
                <a:ea typeface="Microsoft JhengHei" panose="020B0604030504040204" pitchFamily="34" charset="-120"/>
              </a:rPr>
              <a:t>/</a:t>
            </a:r>
            <a:r>
              <a:rPr lang="zh-TW" altLang="en-US" sz="4400" b="1" dirty="0">
                <a:latin typeface="Microsoft JhengHei" panose="020B0604030504040204" pitchFamily="34" charset="-120"/>
                <a:ea typeface="Microsoft JhengHei" panose="020B0604030504040204" pitchFamily="34" charset="-120"/>
              </a:rPr>
              <a:t>豆干</a:t>
            </a:r>
            <a:endParaRPr lang="en-US" altLang="zh-TW" sz="4400" b="1" dirty="0">
              <a:latin typeface="Microsoft JhengHei" panose="020B0604030504040204" pitchFamily="34" charset="-120"/>
              <a:ea typeface="Microsoft JhengHei" panose="020B0604030504040204" pitchFamily="34" charset="-120"/>
            </a:endParaRPr>
          </a:p>
        </p:txBody>
      </p:sp>
      <p:pic>
        <p:nvPicPr>
          <p:cNvPr id="5138" name="Picture 18">
            <a:extLst>
              <a:ext uri="{FF2B5EF4-FFF2-40B4-BE49-F238E27FC236}">
                <a16:creationId xmlns:a16="http://schemas.microsoft.com/office/drawing/2014/main" id="{5ACDF780-B66F-4EAF-B2CB-7A0A32AF56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6218" y="5275337"/>
            <a:ext cx="2204503" cy="1980979"/>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a:extLst>
              <a:ext uri="{FF2B5EF4-FFF2-40B4-BE49-F238E27FC236}">
                <a16:creationId xmlns:a16="http://schemas.microsoft.com/office/drawing/2014/main" id="{9E2B390E-2226-24FF-BB5B-E84EDC1B17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4298" y="5042666"/>
            <a:ext cx="2233368" cy="2397220"/>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a:extLst>
              <a:ext uri="{FF2B5EF4-FFF2-40B4-BE49-F238E27FC236}">
                <a16:creationId xmlns:a16="http://schemas.microsoft.com/office/drawing/2014/main" id="{005BD954-1859-7617-EEAB-FEC76A22D2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60915" y="5272279"/>
            <a:ext cx="3073412" cy="1986193"/>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04884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588A40FD-00A7-F3B8-4F2A-83B0B86A6C8F}"/>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A7453E80-8420-C674-1F5E-E9F45E3F36CE}"/>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維生素</a:t>
            </a:r>
            <a:r>
              <a:rPr lang="en-US" altLang="zh-TW" sz="8000" b="1" dirty="0">
                <a:solidFill>
                  <a:srgbClr val="0E47A1"/>
                </a:solidFill>
                <a:latin typeface="微軟正黑體" panose="020B0604030504040204" pitchFamily="34" charset="-120"/>
                <a:ea typeface="微軟正黑體" panose="020B0604030504040204" pitchFamily="34" charset="-120"/>
              </a:rPr>
              <a:t>D</a:t>
            </a:r>
            <a:r>
              <a:rPr lang="zh-TW" altLang="en-US" sz="8000" b="1" dirty="0">
                <a:solidFill>
                  <a:srgbClr val="0E47A1"/>
                </a:solidFill>
                <a:latin typeface="微軟正黑體" panose="020B0604030504040204" pitchFamily="34" charset="-120"/>
                <a:ea typeface="微軟正黑體" panose="020B0604030504040204" pitchFamily="34" charset="-120"/>
              </a:rPr>
              <a:t>補充</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pic>
        <p:nvPicPr>
          <p:cNvPr id="5" name="Picture 4">
            <a:extLst>
              <a:ext uri="{FF2B5EF4-FFF2-40B4-BE49-F238E27FC236}">
                <a16:creationId xmlns:a16="http://schemas.microsoft.com/office/drawing/2014/main" id="{D07C1E6D-83D4-9BA5-CDE6-8966976A5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915963"/>
            <a:ext cx="2596556" cy="262907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4C220E75-AC2B-ECA3-252D-BC55D1574747}"/>
              </a:ext>
            </a:extLst>
          </p:cNvPr>
          <p:cNvSpPr/>
          <p:nvPr/>
        </p:nvSpPr>
        <p:spPr>
          <a:xfrm>
            <a:off x="1504950" y="7812432"/>
            <a:ext cx="2754280" cy="1756186"/>
          </a:xfrm>
          <a:prstGeom prst="rect">
            <a:avLst/>
          </a:prstGeom>
        </p:spPr>
        <p:txBody>
          <a:bodyPr wrap="none">
            <a:spAutoFit/>
          </a:bodyPr>
          <a:lstStyle/>
          <a:p>
            <a:pPr algn="ctr">
              <a:lnSpc>
                <a:spcPct val="150000"/>
              </a:lnSpc>
            </a:pPr>
            <a:r>
              <a:rPr lang="zh-TW" altLang="en-US" sz="4400" b="1" dirty="0">
                <a:latin typeface="Microsoft JhengHei" panose="020B0604030504040204" pitchFamily="34" charset="-120"/>
                <a:ea typeface="Microsoft JhengHei" panose="020B0604030504040204" pitchFamily="34" charset="-120"/>
              </a:rPr>
              <a:t>曬太陽</a:t>
            </a:r>
            <a:endParaRPr lang="en-US" altLang="zh-TW" sz="4400" b="1" dirty="0">
              <a:latin typeface="Microsoft JhengHei" panose="020B0604030504040204" pitchFamily="34" charset="-120"/>
              <a:ea typeface="Microsoft JhengHei" panose="020B0604030504040204" pitchFamily="34" charset="-120"/>
            </a:endParaRPr>
          </a:p>
          <a:p>
            <a:pPr marL="457200" indent="-457200" algn="ctr">
              <a:lnSpc>
                <a:spcPct val="150000"/>
              </a:lnSpc>
              <a:buFont typeface="Wingdings" pitchFamily="2" charset="2"/>
              <a:buChar char="ü"/>
            </a:pPr>
            <a:r>
              <a:rPr lang="en-US" altLang="zh-TW" sz="3200" b="1" dirty="0">
                <a:solidFill>
                  <a:srgbClr val="C00000"/>
                </a:solidFill>
                <a:latin typeface="Microsoft JhengHei" panose="020B0604030504040204" pitchFamily="34" charset="-120"/>
                <a:ea typeface="Microsoft JhengHei" panose="020B0604030504040204" pitchFamily="34" charset="-120"/>
              </a:rPr>
              <a:t>15~20</a:t>
            </a:r>
            <a:r>
              <a:rPr lang="zh-TW" altLang="en-US" sz="3200" b="1" dirty="0">
                <a:solidFill>
                  <a:srgbClr val="C00000"/>
                </a:solidFill>
                <a:latin typeface="Microsoft JhengHei" panose="020B0604030504040204" pitchFamily="34" charset="-120"/>
                <a:ea typeface="Microsoft JhengHei" panose="020B0604030504040204" pitchFamily="34" charset="-120"/>
              </a:rPr>
              <a:t>分鐘</a:t>
            </a:r>
            <a:endParaRPr lang="en-US" altLang="zh-TW" sz="3200" b="1" dirty="0">
              <a:solidFill>
                <a:srgbClr val="C00000"/>
              </a:solidFill>
              <a:latin typeface="Microsoft JhengHei" panose="020B0604030504040204" pitchFamily="34" charset="-120"/>
              <a:ea typeface="Microsoft JhengHei" panose="020B0604030504040204" pitchFamily="34" charset="-120"/>
            </a:endParaRPr>
          </a:p>
        </p:txBody>
      </p:sp>
      <p:grpSp>
        <p:nvGrpSpPr>
          <p:cNvPr id="11" name="群組 10">
            <a:extLst>
              <a:ext uri="{FF2B5EF4-FFF2-40B4-BE49-F238E27FC236}">
                <a16:creationId xmlns:a16="http://schemas.microsoft.com/office/drawing/2014/main" id="{3D98CD0C-8B38-D406-810A-C78EB29688B3}"/>
              </a:ext>
            </a:extLst>
          </p:cNvPr>
          <p:cNvGrpSpPr/>
          <p:nvPr/>
        </p:nvGrpSpPr>
        <p:grpSpPr>
          <a:xfrm>
            <a:off x="4877479" y="4620102"/>
            <a:ext cx="7973611" cy="3066859"/>
            <a:chOff x="4949389" y="3629101"/>
            <a:chExt cx="7973611" cy="3066859"/>
          </a:xfrm>
          <a:solidFill>
            <a:schemeClr val="accent5">
              <a:lumMod val="20000"/>
              <a:lumOff val="80000"/>
            </a:schemeClr>
          </a:solidFill>
        </p:grpSpPr>
        <p:sp>
          <p:nvSpPr>
            <p:cNvPr id="7" name="圓角矩形 6">
              <a:extLst>
                <a:ext uri="{FF2B5EF4-FFF2-40B4-BE49-F238E27FC236}">
                  <a16:creationId xmlns:a16="http://schemas.microsoft.com/office/drawing/2014/main" id="{C706E661-0065-E8DD-2304-4230FEFDE30C}"/>
                </a:ext>
              </a:extLst>
            </p:cNvPr>
            <p:cNvSpPr/>
            <p:nvPr/>
          </p:nvSpPr>
          <p:spPr>
            <a:xfrm>
              <a:off x="4949389" y="3629101"/>
              <a:ext cx="7973611" cy="306685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pic>
          <p:nvPicPr>
            <p:cNvPr id="5124" name="Picture 4">
              <a:extLst>
                <a:ext uri="{FF2B5EF4-FFF2-40B4-BE49-F238E27FC236}">
                  <a16:creationId xmlns:a16="http://schemas.microsoft.com/office/drawing/2014/main" id="{D804E40A-7ADF-245F-C986-AA1985CB59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8884" y="4263123"/>
              <a:ext cx="2143157" cy="1757389"/>
            </a:xfrm>
            <a:prstGeom prst="rect">
              <a:avLst/>
            </a:prstGeom>
            <a:grpFill/>
            <a:ln>
              <a:noFill/>
            </a:ln>
          </p:spPr>
        </p:pic>
        <p:pic>
          <p:nvPicPr>
            <p:cNvPr id="5126" name="Picture 6">
              <a:extLst>
                <a:ext uri="{FF2B5EF4-FFF2-40B4-BE49-F238E27FC236}">
                  <a16:creationId xmlns:a16="http://schemas.microsoft.com/office/drawing/2014/main" id="{5E36FAA3-7A17-A3B1-AAC2-3749719053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0541" y="4345763"/>
              <a:ext cx="1605458" cy="1754279"/>
            </a:xfrm>
            <a:prstGeom prst="rect">
              <a:avLst/>
            </a:prstGeom>
            <a:grpFill/>
            <a:ln>
              <a:noFill/>
            </a:ln>
          </p:spPr>
        </p:pic>
        <p:pic>
          <p:nvPicPr>
            <p:cNvPr id="5128" name="Picture 8">
              <a:extLst>
                <a:ext uri="{FF2B5EF4-FFF2-40B4-BE49-F238E27FC236}">
                  <a16:creationId xmlns:a16="http://schemas.microsoft.com/office/drawing/2014/main" id="{C2B0DA97-398C-DFD4-1084-ECFF048EEF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0235" y="4263123"/>
              <a:ext cx="1840149" cy="1760752"/>
            </a:xfrm>
            <a:prstGeom prst="rect">
              <a:avLst/>
            </a:prstGeom>
            <a:grpFill/>
            <a:ln>
              <a:noFill/>
            </a:ln>
          </p:spPr>
        </p:pic>
        <p:pic>
          <p:nvPicPr>
            <p:cNvPr id="5130" name="Picture 10">
              <a:extLst>
                <a:ext uri="{FF2B5EF4-FFF2-40B4-BE49-F238E27FC236}">
                  <a16:creationId xmlns:a16="http://schemas.microsoft.com/office/drawing/2014/main" id="{7248AB6D-A8C4-9447-035C-F9E62CAD47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7430" y="4342653"/>
              <a:ext cx="2107813" cy="1757389"/>
            </a:xfrm>
            <a:prstGeom prst="rect">
              <a:avLst/>
            </a:prstGeom>
            <a:grpFill/>
            <a:ln>
              <a:noFill/>
            </a:ln>
          </p:spPr>
        </p:pic>
      </p:grpSp>
      <p:pic>
        <p:nvPicPr>
          <p:cNvPr id="5134" name="Picture 14">
            <a:extLst>
              <a:ext uri="{FF2B5EF4-FFF2-40B4-BE49-F238E27FC236}">
                <a16:creationId xmlns:a16="http://schemas.microsoft.com/office/drawing/2014/main" id="{D99CA6CB-7E9B-3D06-F68E-C67FE04478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08013" y="4601071"/>
            <a:ext cx="2721837" cy="306685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id="{8CC6517E-4EE1-D1D0-4E02-5E13B48C5195}"/>
              </a:ext>
            </a:extLst>
          </p:cNvPr>
          <p:cNvSpPr/>
          <p:nvPr/>
        </p:nvSpPr>
        <p:spPr>
          <a:xfrm>
            <a:off x="6634936" y="7812432"/>
            <a:ext cx="4568878" cy="983539"/>
          </a:xfrm>
          <a:prstGeom prst="rect">
            <a:avLst/>
          </a:prstGeom>
        </p:spPr>
        <p:txBody>
          <a:bodyPr wrap="none">
            <a:spAutoFit/>
          </a:bodyPr>
          <a:lstStyle/>
          <a:p>
            <a:pPr algn="ctr">
              <a:lnSpc>
                <a:spcPct val="150000"/>
              </a:lnSpc>
            </a:pPr>
            <a:r>
              <a:rPr lang="zh-TW" altLang="en-US" sz="4400" b="1" dirty="0">
                <a:latin typeface="Microsoft JhengHei" panose="020B0604030504040204" pitchFamily="34" charset="-120"/>
                <a:ea typeface="Microsoft JhengHei" panose="020B0604030504040204" pitchFamily="34" charset="-120"/>
              </a:rPr>
              <a:t>富含維生素</a:t>
            </a:r>
            <a:r>
              <a:rPr lang="en-US" altLang="zh-TW" sz="4400" b="1" dirty="0">
                <a:latin typeface="Microsoft JhengHei" panose="020B0604030504040204" pitchFamily="34" charset="-120"/>
                <a:ea typeface="Microsoft JhengHei" panose="020B0604030504040204" pitchFamily="34" charset="-120"/>
              </a:rPr>
              <a:t>D</a:t>
            </a:r>
            <a:r>
              <a:rPr lang="zh-TW" altLang="en-US" sz="4400" b="1" dirty="0">
                <a:latin typeface="Microsoft JhengHei" panose="020B0604030504040204" pitchFamily="34" charset="-120"/>
                <a:ea typeface="Microsoft JhengHei" panose="020B0604030504040204" pitchFamily="34" charset="-120"/>
              </a:rPr>
              <a:t>食物</a:t>
            </a:r>
            <a:endParaRPr lang="en-US" altLang="zh-TW" sz="4400" b="1" dirty="0">
              <a:latin typeface="Microsoft JhengHei" panose="020B0604030504040204" pitchFamily="34" charset="-120"/>
              <a:ea typeface="Microsoft JhengHei" panose="020B0604030504040204" pitchFamily="34" charset="-120"/>
            </a:endParaRPr>
          </a:p>
        </p:txBody>
      </p:sp>
      <p:sp>
        <p:nvSpPr>
          <p:cNvPr id="10" name="矩形 9">
            <a:extLst>
              <a:ext uri="{FF2B5EF4-FFF2-40B4-BE49-F238E27FC236}">
                <a16:creationId xmlns:a16="http://schemas.microsoft.com/office/drawing/2014/main" id="{CD79C307-1498-825B-923B-21E58834A4FA}"/>
              </a:ext>
            </a:extLst>
          </p:cNvPr>
          <p:cNvSpPr/>
          <p:nvPr/>
        </p:nvSpPr>
        <p:spPr>
          <a:xfrm>
            <a:off x="12983107" y="7818642"/>
            <a:ext cx="4004622" cy="1756186"/>
          </a:xfrm>
          <a:prstGeom prst="rect">
            <a:avLst/>
          </a:prstGeom>
        </p:spPr>
        <p:txBody>
          <a:bodyPr wrap="none">
            <a:spAutoFit/>
          </a:bodyPr>
          <a:lstStyle/>
          <a:p>
            <a:pPr algn="ctr">
              <a:lnSpc>
                <a:spcPct val="150000"/>
              </a:lnSpc>
            </a:pPr>
            <a:r>
              <a:rPr lang="zh-TW" altLang="en-US" sz="4400" b="1" dirty="0">
                <a:latin typeface="Microsoft JhengHei" panose="020B0604030504040204" pitchFamily="34" charset="-120"/>
                <a:ea typeface="Microsoft JhengHei" panose="020B0604030504040204" pitchFamily="34" charset="-120"/>
              </a:rPr>
              <a:t>維生素</a:t>
            </a:r>
            <a:r>
              <a:rPr lang="en-US" altLang="zh-TW" sz="4400" b="1" dirty="0">
                <a:latin typeface="Microsoft JhengHei" panose="020B0604030504040204" pitchFamily="34" charset="-120"/>
                <a:ea typeface="Microsoft JhengHei" panose="020B0604030504040204" pitchFamily="34" charset="-120"/>
              </a:rPr>
              <a:t>D</a:t>
            </a:r>
            <a:r>
              <a:rPr lang="zh-TW" altLang="en-US" sz="4400" b="1" dirty="0">
                <a:latin typeface="Microsoft JhengHei" panose="020B0604030504040204" pitchFamily="34" charset="-120"/>
                <a:ea typeface="Microsoft JhengHei" panose="020B0604030504040204" pitchFamily="34" charset="-120"/>
              </a:rPr>
              <a:t>補充劑</a:t>
            </a:r>
            <a:endParaRPr lang="en-US" altLang="zh-TW" sz="4400" b="1" dirty="0">
              <a:latin typeface="Microsoft JhengHei" panose="020B0604030504040204" pitchFamily="34" charset="-120"/>
              <a:ea typeface="Microsoft JhengHei" panose="020B0604030504040204" pitchFamily="34" charset="-120"/>
            </a:endParaRPr>
          </a:p>
          <a:p>
            <a:pPr marL="457200" indent="-457200" algn="ctr">
              <a:lnSpc>
                <a:spcPct val="150000"/>
              </a:lnSpc>
              <a:buFont typeface="Wingdings" pitchFamily="2" charset="2"/>
              <a:buChar char="ü"/>
            </a:pPr>
            <a:r>
              <a:rPr lang="zh-TW" altLang="en-US" sz="3200" b="1" dirty="0">
                <a:solidFill>
                  <a:srgbClr val="C00000"/>
                </a:solidFill>
                <a:latin typeface="Microsoft JhengHei" panose="020B0604030504040204" pitchFamily="34" charset="-120"/>
                <a:ea typeface="Microsoft JhengHei" panose="020B0604030504040204" pitchFamily="34" charset="-120"/>
              </a:rPr>
              <a:t>須注意劑量</a:t>
            </a:r>
            <a:endParaRPr lang="en-US" altLang="zh-TW" sz="3200" b="1" dirty="0">
              <a:solidFill>
                <a:srgbClr val="C00000"/>
              </a:solidFill>
              <a:latin typeface="Microsoft JhengHei" panose="020B0604030504040204" pitchFamily="34" charset="-120"/>
              <a:ea typeface="Microsoft JhengHei" panose="020B0604030504040204" pitchFamily="34" charset="-120"/>
            </a:endParaRPr>
          </a:p>
        </p:txBody>
      </p:sp>
      <p:sp>
        <p:nvSpPr>
          <p:cNvPr id="12" name="文字方塊 11">
            <a:extLst>
              <a:ext uri="{FF2B5EF4-FFF2-40B4-BE49-F238E27FC236}">
                <a16:creationId xmlns:a16="http://schemas.microsoft.com/office/drawing/2014/main" id="{AD5C87B8-49F2-A4B9-8577-3015043070C1}"/>
              </a:ext>
            </a:extLst>
          </p:cNvPr>
          <p:cNvSpPr txBox="1"/>
          <p:nvPr/>
        </p:nvSpPr>
        <p:spPr>
          <a:xfrm>
            <a:off x="1295400" y="2403996"/>
            <a:ext cx="16066804" cy="1652504"/>
          </a:xfrm>
          <a:prstGeom prst="rect">
            <a:avLst/>
          </a:prstGeom>
          <a:noFill/>
        </p:spPr>
        <p:txBody>
          <a:bodyPr wrap="square">
            <a:spAutoFit/>
          </a:bodyPr>
          <a:lstStyle/>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每日建議攝取量：</a:t>
            </a:r>
            <a:r>
              <a:rPr lang="en-US" altLang="zh-TW" sz="3600" b="1" dirty="0">
                <a:latin typeface="Microsoft JhengHei" panose="020B0604030504040204" pitchFamily="34" charset="-120"/>
                <a:ea typeface="Microsoft JhengHei" panose="020B0604030504040204" pitchFamily="34" charset="-120"/>
              </a:rPr>
              <a:t>400IU(</a:t>
            </a:r>
            <a:r>
              <a:rPr lang="zh-TW" altLang="en-US" sz="3600" b="1" dirty="0">
                <a:latin typeface="Microsoft JhengHei" panose="020B0604030504040204" pitchFamily="34" charset="-120"/>
                <a:ea typeface="Microsoft JhengHei" panose="020B0604030504040204" pitchFamily="34" charset="-120"/>
              </a:rPr>
              <a:t>成年人</a:t>
            </a:r>
            <a:r>
              <a:rPr lang="en-US" altLang="zh-TW" sz="3600" b="1" dirty="0">
                <a:latin typeface="Microsoft JhengHei" panose="020B0604030504040204" pitchFamily="34" charset="-120"/>
                <a:ea typeface="Microsoft JhengHei" panose="020B0604030504040204" pitchFamily="34" charset="-120"/>
              </a:rPr>
              <a:t>)</a:t>
            </a:r>
            <a:r>
              <a:rPr lang="zh-TW" altLang="en-US" sz="3600" b="1" dirty="0">
                <a:latin typeface="Microsoft JhengHei" panose="020B0604030504040204" pitchFamily="34" charset="-120"/>
                <a:ea typeface="Microsoft JhengHei" panose="020B0604030504040204" pitchFamily="34" charset="-120"/>
              </a:rPr>
              <a:t>、</a:t>
            </a:r>
            <a:r>
              <a:rPr lang="en-US" altLang="zh-TW" sz="3600" b="1" dirty="0">
                <a:latin typeface="Microsoft JhengHei" panose="020B0604030504040204" pitchFamily="34" charset="-120"/>
                <a:ea typeface="Microsoft JhengHei" panose="020B0604030504040204" pitchFamily="34" charset="-120"/>
              </a:rPr>
              <a:t>600IU(</a:t>
            </a:r>
            <a:r>
              <a:rPr lang="zh-TW" altLang="en-US" sz="3600" b="1" dirty="0">
                <a:latin typeface="Microsoft JhengHei" panose="020B0604030504040204" pitchFamily="34" charset="-120"/>
                <a:ea typeface="Microsoft JhengHei" panose="020B0604030504040204" pitchFamily="34" charset="-120"/>
              </a:rPr>
              <a:t>老年人</a:t>
            </a:r>
            <a:r>
              <a:rPr lang="en-US" altLang="zh-TW" sz="3600" b="1" dirty="0">
                <a:latin typeface="Microsoft JhengHei" panose="020B0604030504040204" pitchFamily="34" charset="-120"/>
                <a:ea typeface="Microsoft JhengHei" panose="020B0604030504040204" pitchFamily="34" charset="-120"/>
              </a:rPr>
              <a:t>)</a:t>
            </a:r>
          </a:p>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每日</a:t>
            </a:r>
            <a:r>
              <a:rPr lang="zh-TW" altLang="en-US" sz="3600" b="1" dirty="0">
                <a:effectLst/>
                <a:latin typeface="Microsoft JhengHei" panose="020B0604030504040204" pitchFamily="34" charset="-120"/>
                <a:ea typeface="Microsoft JhengHei" panose="020B0604030504040204" pitchFamily="34" charset="-120"/>
              </a:rPr>
              <a:t>上限攝取量：</a:t>
            </a:r>
            <a:r>
              <a:rPr lang="en-US" altLang="zh-TW" sz="3600" b="1" dirty="0">
                <a:effectLst/>
                <a:latin typeface="Microsoft JhengHei" panose="020B0604030504040204" pitchFamily="34" charset="-120"/>
                <a:ea typeface="Microsoft JhengHei" panose="020B0604030504040204" pitchFamily="34" charset="-120"/>
              </a:rPr>
              <a:t>2000IU</a:t>
            </a: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61145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714B28EC-3AD7-92FC-F243-E252722497BC}"/>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994ADC36-1D99-F6FE-CA28-80DB52025641}"/>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適度身體活動</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E1D314FD-8121-C99E-7ABD-25A6B1FC6DDA}"/>
              </a:ext>
            </a:extLst>
          </p:cNvPr>
          <p:cNvSpPr txBox="1"/>
          <p:nvPr/>
        </p:nvSpPr>
        <p:spPr>
          <a:xfrm>
            <a:off x="1295400" y="2403996"/>
            <a:ext cx="16066804" cy="2585323"/>
          </a:xfrm>
          <a:prstGeom prst="rect">
            <a:avLst/>
          </a:prstGeom>
          <a:noFill/>
        </p:spPr>
        <p:txBody>
          <a:bodyPr wrap="square">
            <a:spAutoFit/>
          </a:bodyPr>
          <a:lstStyle/>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每週中等強度運動累計</a:t>
            </a:r>
            <a:r>
              <a:rPr lang="en-US" altLang="zh-TW" sz="3600" b="1" dirty="0">
                <a:latin typeface="Microsoft JhengHei" panose="020B0604030504040204" pitchFamily="34" charset="-120"/>
                <a:ea typeface="Microsoft JhengHei" panose="020B0604030504040204" pitchFamily="34" charset="-120"/>
              </a:rPr>
              <a:t>150</a:t>
            </a:r>
            <a:r>
              <a:rPr lang="zh-TW" altLang="en-US" sz="3600" b="1" dirty="0">
                <a:latin typeface="Microsoft JhengHei" panose="020B0604030504040204" pitchFamily="34" charset="-120"/>
                <a:ea typeface="Microsoft JhengHei" panose="020B0604030504040204" pitchFamily="34" charset="-120"/>
              </a:rPr>
              <a:t>分鐘，每次至少</a:t>
            </a:r>
            <a:r>
              <a:rPr lang="en-US" altLang="zh-TW" sz="3600" b="1" dirty="0" smtClean="0">
                <a:latin typeface="Microsoft JhengHei" panose="020B0604030504040204" pitchFamily="34" charset="-120"/>
                <a:ea typeface="Microsoft JhengHei" panose="020B0604030504040204" pitchFamily="34" charset="-120"/>
              </a:rPr>
              <a:t>30~50</a:t>
            </a:r>
            <a:r>
              <a:rPr lang="zh-TW" altLang="en-US" sz="3600" b="1" dirty="0" smtClean="0">
                <a:latin typeface="Microsoft JhengHei" panose="020B0604030504040204" pitchFamily="34" charset="-120"/>
                <a:ea typeface="Microsoft JhengHei" panose="020B0604030504040204" pitchFamily="34" charset="-120"/>
              </a:rPr>
              <a:t>分鐘</a:t>
            </a:r>
            <a:r>
              <a:rPr lang="zh-TW" altLang="en-US" sz="3600" b="1" dirty="0">
                <a:latin typeface="Microsoft JhengHei" panose="020B0604030504040204" pitchFamily="34" charset="-120"/>
                <a:ea typeface="Microsoft JhengHei" panose="020B0604030504040204" pitchFamily="34" charset="-120"/>
              </a:rPr>
              <a:t>。</a:t>
            </a:r>
            <a:endParaRPr lang="en-US" altLang="zh-TW" sz="3600" b="1" dirty="0">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r>
              <a:rPr lang="zh-TW" altLang="en-US" sz="3600" b="1" i="0" dirty="0">
                <a:solidFill>
                  <a:srgbClr val="000000"/>
                </a:solidFill>
                <a:effectLst/>
                <a:latin typeface="Microsoft JhengHei" panose="020B0604030504040204" pitchFamily="34" charset="-120"/>
                <a:ea typeface="Microsoft JhengHei" panose="020B0604030504040204" pitchFamily="34" charset="-120"/>
              </a:rPr>
              <a:t>運動應包含有氧運動、漸進式肌力訓練、伸展運動、平衡訓練等</a:t>
            </a:r>
            <a:r>
              <a:rPr lang="zh-TW" altLang="en-US" sz="3600" b="0" i="0" dirty="0">
                <a:solidFill>
                  <a:srgbClr val="000000"/>
                </a:solidFill>
                <a:effectLst/>
                <a:latin typeface="Microsoft JhengHei" panose="020B0604030504040204" pitchFamily="34" charset="-120"/>
                <a:ea typeface="Microsoft JhengHei" panose="020B0604030504040204" pitchFamily="34" charset="-120"/>
              </a:rPr>
              <a:t>。</a:t>
            </a:r>
          </a:p>
          <a:p>
            <a:pPr marL="571500" indent="-571500">
              <a:lnSpc>
                <a:spcPct val="150000"/>
              </a:lnSpc>
              <a:buFont typeface="Arial" panose="020B0604020202020204" pitchFamily="34" charset="0"/>
              <a:buChar char="•"/>
            </a:pPr>
            <a:endParaRPr lang="en-US" altLang="zh-TW" sz="3600" b="1" dirty="0">
              <a:latin typeface="Microsoft JhengHei" panose="020B0604030504040204" pitchFamily="34" charset="-120"/>
              <a:ea typeface="Microsoft JhengHei" panose="020B0604030504040204" pitchFamily="34" charset="-120"/>
            </a:endParaRPr>
          </a:p>
        </p:txBody>
      </p:sp>
      <p:sp>
        <p:nvSpPr>
          <p:cNvPr id="2" name="文字方塊 1">
            <a:extLst>
              <a:ext uri="{FF2B5EF4-FFF2-40B4-BE49-F238E27FC236}">
                <a16:creationId xmlns:a16="http://schemas.microsoft.com/office/drawing/2014/main" id="{76B91E46-B109-3D8F-541B-8FDA9A98A23E}"/>
              </a:ext>
            </a:extLst>
          </p:cNvPr>
          <p:cNvSpPr txBox="1"/>
          <p:nvPr/>
        </p:nvSpPr>
        <p:spPr>
          <a:xfrm>
            <a:off x="1905000" y="4234592"/>
            <a:ext cx="14173200" cy="1305807"/>
          </a:xfrm>
          <a:prstGeom prst="rect">
            <a:avLst/>
          </a:prstGeom>
          <a:noFill/>
        </p:spPr>
        <p:txBody>
          <a:bodyPr wrap="square" rtlCol="0">
            <a:spAutoFit/>
          </a:bodyPr>
          <a:lstStyle/>
          <a:p>
            <a:pPr marL="457200" indent="-457200">
              <a:lnSpc>
                <a:spcPct val="150000"/>
              </a:lnSpc>
              <a:buFont typeface="Wingdings" pitchFamily="2" charset="2"/>
              <a:buChar char="ü"/>
            </a:pPr>
            <a:r>
              <a:rPr kumimoji="1" lang="zh-TW" altLang="en-US" sz="2800" b="1" dirty="0">
                <a:solidFill>
                  <a:srgbClr val="C00000"/>
                </a:solidFill>
                <a:latin typeface="Microsoft JhengHei" panose="020B0604030504040204" pitchFamily="34" charset="-120"/>
                <a:ea typeface="Microsoft JhengHei" panose="020B0604030504040204" pitchFamily="34" charset="-120"/>
              </a:rPr>
              <a:t>有氧運動：改善心肺耐力，如：超慢跑、游泳、快走、騎腳踏車、有氧舞蹈等</a:t>
            </a:r>
            <a:endParaRPr kumimoji="1" lang="en-US" altLang="zh-TW" sz="2800" b="1" dirty="0">
              <a:solidFill>
                <a:srgbClr val="C00000"/>
              </a:solidFill>
              <a:latin typeface="Microsoft JhengHei" panose="020B0604030504040204" pitchFamily="34" charset="-120"/>
              <a:ea typeface="Microsoft JhengHei" panose="020B0604030504040204" pitchFamily="34" charset="-120"/>
            </a:endParaRPr>
          </a:p>
          <a:p>
            <a:pPr marL="457200" indent="-457200">
              <a:lnSpc>
                <a:spcPct val="150000"/>
              </a:lnSpc>
              <a:buFont typeface="Wingdings" pitchFamily="2" charset="2"/>
              <a:buChar char="ü"/>
            </a:pPr>
            <a:r>
              <a:rPr kumimoji="1" lang="zh-TW" altLang="en-US" sz="2800" b="1" dirty="0">
                <a:solidFill>
                  <a:srgbClr val="C00000"/>
                </a:solidFill>
                <a:latin typeface="Microsoft JhengHei" panose="020B0604030504040204" pitchFamily="34" charset="-120"/>
                <a:ea typeface="Microsoft JhengHei" panose="020B0604030504040204" pitchFamily="34" charset="-120"/>
              </a:rPr>
              <a:t>肌力運動：改善肌力與骨質密度，如：深蹲、水瓶、彈力帶、啞鈴負重等</a:t>
            </a:r>
            <a:endParaRPr kumimoji="1" lang="en-US" altLang="zh-TW" sz="2800" b="1" dirty="0">
              <a:solidFill>
                <a:srgbClr val="C00000"/>
              </a:solidFill>
              <a:latin typeface="Microsoft JhengHei" panose="020B0604030504040204" pitchFamily="34" charset="-120"/>
              <a:ea typeface="Microsoft JhengHei" panose="020B0604030504040204" pitchFamily="34" charset="-120"/>
            </a:endParaRPr>
          </a:p>
        </p:txBody>
      </p:sp>
      <p:sp>
        <p:nvSpPr>
          <p:cNvPr id="3" name="投影片編號版面配置區 2"/>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813611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79A94877-F4E3-82DD-02DA-CE84DC5185EE}"/>
            </a:ext>
          </a:extLst>
        </p:cNvPr>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69787"/>
            <a:ext cx="12192000" cy="9457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文字方塊 26">
            <a:extLst>
              <a:ext uri="{FF2B5EF4-FFF2-40B4-BE49-F238E27FC236}">
                <a16:creationId xmlns:a16="http://schemas.microsoft.com/office/drawing/2014/main" id="{31380A8D-0F9E-5365-BF31-4C70ADCCF5F0}"/>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smtClean="0">
                <a:solidFill>
                  <a:srgbClr val="0E47A1"/>
                </a:solidFill>
                <a:latin typeface="微軟正黑體" panose="020B0604030504040204" pitchFamily="34" charset="-120"/>
                <a:ea typeface="微軟正黑體" panose="020B0604030504040204" pitchFamily="34" charset="-120"/>
              </a:rPr>
              <a:t>足夠營養</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1066800" y="1739325"/>
            <a:ext cx="4718887" cy="584775"/>
          </a:xfrm>
          <a:prstGeom prst="rect">
            <a:avLst/>
          </a:prstGeom>
          <a:noFill/>
        </p:spPr>
        <p:txBody>
          <a:bodyPr wrap="square">
            <a:spAutoFit/>
          </a:bodyPr>
          <a:lstStyle/>
          <a:p>
            <a:r>
              <a:rPr lang="en-US" altLang="zh-TW" sz="3200" b="1" dirty="0" smtClean="0">
                <a:solidFill>
                  <a:srgbClr val="0E47A1"/>
                </a:solidFill>
                <a:latin typeface="微軟正黑體" panose="020B0604030504040204" pitchFamily="34" charset="-120"/>
                <a:ea typeface="微軟正黑體" panose="020B0604030504040204" pitchFamily="34" charset="-120"/>
              </a:rPr>
              <a:t>(</a:t>
            </a:r>
            <a:r>
              <a:rPr lang="zh-TW" altLang="en-US" sz="3200" b="1" dirty="0" smtClean="0">
                <a:solidFill>
                  <a:srgbClr val="0E47A1"/>
                </a:solidFill>
                <a:latin typeface="微軟正黑體" panose="020B0604030504040204" pitchFamily="34" charset="-120"/>
                <a:ea typeface="微軟正黑體" panose="020B0604030504040204" pitchFamily="34" charset="-120"/>
              </a:rPr>
              <a:t>使用呼吸器之重症患者</a:t>
            </a:r>
            <a:r>
              <a:rPr lang="en-US" altLang="zh-TW" sz="3200" b="1" dirty="0" smtClean="0">
                <a:solidFill>
                  <a:srgbClr val="0E47A1"/>
                </a:solidFill>
                <a:latin typeface="微軟正黑體" panose="020B0604030504040204" pitchFamily="34" charset="-120"/>
                <a:ea typeface="微軟正黑體" panose="020B0604030504040204" pitchFamily="34" charset="-120"/>
              </a:rPr>
              <a:t>)</a:t>
            </a:r>
            <a:endParaRPr lang="zh-TW" altLang="en-US" sz="3200" b="1" dirty="0">
              <a:solidFill>
                <a:srgbClr val="0E47A1"/>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2659E5F9-984B-AB75-BDBC-5E4A50EEF0F4}"/>
              </a:ext>
            </a:extLst>
          </p:cNvPr>
          <p:cNvSpPr txBox="1"/>
          <p:nvPr/>
        </p:nvSpPr>
        <p:spPr>
          <a:xfrm>
            <a:off x="1290918" y="9486900"/>
            <a:ext cx="11963400" cy="369332"/>
          </a:xfrm>
          <a:prstGeom prst="rect">
            <a:avLst/>
          </a:prstGeom>
          <a:noFill/>
        </p:spPr>
        <p:txBody>
          <a:bodyPr wrap="square" rtlCol="0">
            <a:spAutoFit/>
          </a:bodyPr>
          <a:lstStyle/>
          <a:p>
            <a:r>
              <a:rPr lang="pt-BR" altLang="zh-TW" dirty="0" smtClean="0">
                <a:latin typeface="Microsoft JhengHei" panose="020B0604030504040204" pitchFamily="34" charset="-120"/>
                <a:ea typeface="Microsoft JhengHei" panose="020B0604030504040204" pitchFamily="34" charset="-120"/>
              </a:rPr>
              <a:t>Clinical </a:t>
            </a:r>
            <a:r>
              <a:rPr lang="pt-BR" altLang="zh-TW" dirty="0">
                <a:latin typeface="Microsoft JhengHei" panose="020B0604030504040204" pitchFamily="34" charset="-120"/>
                <a:ea typeface="Microsoft JhengHei" panose="020B0604030504040204" pitchFamily="34" charset="-120"/>
              </a:rPr>
              <a:t>Nutrition 42 (2023) </a:t>
            </a:r>
            <a:r>
              <a:rPr lang="pt-BR" altLang="zh-TW" dirty="0" smtClean="0">
                <a:latin typeface="Microsoft JhengHei" panose="020B0604030504040204" pitchFamily="34" charset="-120"/>
                <a:ea typeface="Microsoft JhengHei" panose="020B0604030504040204" pitchFamily="34" charset="-120"/>
              </a:rPr>
              <a:t>1671e1689</a:t>
            </a:r>
            <a:endParaRPr lang="zh-TW" altLang="en-US" dirty="0">
              <a:latin typeface="Microsoft JhengHei" panose="020B0604030504040204" pitchFamily="34" charset="-120"/>
              <a:ea typeface="Microsoft JhengHei" panose="020B0604030504040204" pitchFamily="34" charset="-120"/>
            </a:endParaRPr>
          </a:p>
        </p:txBody>
      </p:sp>
      <p:sp>
        <p:nvSpPr>
          <p:cNvPr id="3" name="投影片編號版面配置區 2"/>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751074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79A94877-F4E3-82DD-02DA-CE84DC5185EE}"/>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31380A8D-0F9E-5365-BF31-4C70ADCCF5F0}"/>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smtClean="0">
                <a:solidFill>
                  <a:srgbClr val="0E47A1"/>
                </a:solidFill>
                <a:latin typeface="微軟正黑體" panose="020B0604030504040204" pitchFamily="34" charset="-120"/>
                <a:ea typeface="微軟正黑體" panose="020B0604030504040204" pitchFamily="34" charset="-120"/>
              </a:rPr>
              <a:t>足夠營養</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2659E5F9-984B-AB75-BDBC-5E4A50EEF0F4}"/>
              </a:ext>
            </a:extLst>
          </p:cNvPr>
          <p:cNvSpPr txBox="1"/>
          <p:nvPr/>
        </p:nvSpPr>
        <p:spPr>
          <a:xfrm>
            <a:off x="1290918" y="9486900"/>
            <a:ext cx="11963400" cy="369332"/>
          </a:xfrm>
          <a:prstGeom prst="rect">
            <a:avLst/>
          </a:prstGeom>
          <a:noFill/>
        </p:spPr>
        <p:txBody>
          <a:bodyPr wrap="square" rtlCol="0">
            <a:spAutoFit/>
          </a:bodyPr>
          <a:lstStyle/>
          <a:p>
            <a:r>
              <a:rPr lang="pt-BR" altLang="zh-TW" dirty="0" smtClean="0">
                <a:latin typeface="Microsoft JhengHei" panose="020B0604030504040204" pitchFamily="34" charset="-120"/>
                <a:ea typeface="Microsoft JhengHei" panose="020B0604030504040204" pitchFamily="34" charset="-120"/>
              </a:rPr>
              <a:t>Clinical </a:t>
            </a:r>
            <a:r>
              <a:rPr lang="pt-BR" altLang="zh-TW" dirty="0">
                <a:latin typeface="Microsoft JhengHei" panose="020B0604030504040204" pitchFamily="34" charset="-120"/>
                <a:ea typeface="Microsoft JhengHei" panose="020B0604030504040204" pitchFamily="34" charset="-120"/>
              </a:rPr>
              <a:t>Nutrition 42 (2023) </a:t>
            </a:r>
            <a:r>
              <a:rPr lang="pt-BR" altLang="zh-TW" dirty="0" smtClean="0">
                <a:latin typeface="Microsoft JhengHei" panose="020B0604030504040204" pitchFamily="34" charset="-120"/>
                <a:ea typeface="Microsoft JhengHei" panose="020B0604030504040204" pitchFamily="34" charset="-120"/>
              </a:rPr>
              <a:t>1671e1689</a:t>
            </a:r>
            <a:endParaRPr lang="zh-TW" altLang="en-US" dirty="0">
              <a:latin typeface="Microsoft JhengHei" panose="020B0604030504040204" pitchFamily="34" charset="-120"/>
              <a:ea typeface="Microsoft JhengHei" panose="020B0604030504040204" pitchFamily="34" charset="-120"/>
            </a:endParaRPr>
          </a:p>
        </p:txBody>
      </p:sp>
      <p:sp>
        <p:nvSpPr>
          <p:cNvPr id="19" name="矩形 18"/>
          <p:cNvSpPr/>
          <p:nvPr/>
        </p:nvSpPr>
        <p:spPr>
          <a:xfrm>
            <a:off x="1066800" y="1739325"/>
            <a:ext cx="4718887" cy="584775"/>
          </a:xfrm>
          <a:prstGeom prst="rect">
            <a:avLst/>
          </a:prstGeom>
          <a:noFill/>
        </p:spPr>
        <p:txBody>
          <a:bodyPr wrap="square">
            <a:spAutoFit/>
          </a:bodyPr>
          <a:lstStyle/>
          <a:p>
            <a:r>
              <a:rPr lang="en-US" altLang="zh-TW" sz="3200" b="1" dirty="0" smtClean="0">
                <a:solidFill>
                  <a:srgbClr val="0E47A1"/>
                </a:solidFill>
                <a:latin typeface="微軟正黑體" panose="020B0604030504040204" pitchFamily="34" charset="-120"/>
                <a:ea typeface="微軟正黑體" panose="020B0604030504040204" pitchFamily="34" charset="-120"/>
              </a:rPr>
              <a:t>(</a:t>
            </a:r>
            <a:r>
              <a:rPr lang="zh-TW" altLang="en-US" sz="3200" b="1" dirty="0">
                <a:solidFill>
                  <a:srgbClr val="0E47A1"/>
                </a:solidFill>
                <a:latin typeface="微軟正黑體" panose="020B0604030504040204" pitchFamily="34" charset="-120"/>
                <a:ea typeface="微軟正黑體" panose="020B0604030504040204" pitchFamily="34" charset="-120"/>
              </a:rPr>
              <a:t>非插管</a:t>
            </a:r>
            <a:r>
              <a:rPr lang="zh-TW" altLang="en-US" sz="3200" b="1" dirty="0" smtClean="0">
                <a:solidFill>
                  <a:srgbClr val="0E47A1"/>
                </a:solidFill>
                <a:latin typeface="微軟正黑體" panose="020B0604030504040204" pitchFamily="34" charset="-120"/>
                <a:ea typeface="微軟正黑體" panose="020B0604030504040204" pitchFamily="34" charset="-120"/>
              </a:rPr>
              <a:t>患者</a:t>
            </a:r>
            <a:r>
              <a:rPr lang="en-US" altLang="zh-TW" sz="3200" b="1" dirty="0" smtClean="0">
                <a:solidFill>
                  <a:srgbClr val="0E47A1"/>
                </a:solidFill>
                <a:latin typeface="微軟正黑體" panose="020B0604030504040204" pitchFamily="34" charset="-120"/>
                <a:ea typeface="微軟正黑體" panose="020B0604030504040204" pitchFamily="34" charset="-120"/>
              </a:rPr>
              <a:t>)</a:t>
            </a:r>
            <a:endParaRPr lang="zh-TW" altLang="en-US" sz="3200" b="1" dirty="0">
              <a:solidFill>
                <a:srgbClr val="0E47A1"/>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34532B59-C4A7-457D-631C-6FD079A04578}"/>
              </a:ext>
            </a:extLst>
          </p:cNvPr>
          <p:cNvSpPr txBox="1"/>
          <p:nvPr/>
        </p:nvSpPr>
        <p:spPr>
          <a:xfrm>
            <a:off x="1295400" y="2403996"/>
            <a:ext cx="16066804" cy="3416320"/>
          </a:xfrm>
          <a:prstGeom prst="rect">
            <a:avLst/>
          </a:prstGeom>
          <a:noFill/>
        </p:spPr>
        <p:txBody>
          <a:bodyPr wrap="square">
            <a:spAutoFit/>
          </a:bodyPr>
          <a:lstStyle/>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若由口進食無法達到目標熱量</a:t>
            </a:r>
            <a:r>
              <a:rPr lang="zh-TW" altLang="en-US" sz="3600" b="1" dirty="0" smtClean="0">
                <a:latin typeface="Microsoft JhengHei" panose="020B0604030504040204" pitchFamily="34" charset="-120"/>
                <a:ea typeface="Microsoft JhengHei" panose="020B0604030504040204" pitchFamily="34" charset="-120"/>
              </a:rPr>
              <a:t>應優先考慮</a:t>
            </a:r>
            <a:r>
              <a:rPr lang="zh-TW" altLang="en-US" sz="3600" b="1" dirty="0">
                <a:latin typeface="Microsoft JhengHei" panose="020B0604030504040204" pitchFamily="34" charset="-120"/>
                <a:ea typeface="Microsoft JhengHei" panose="020B0604030504040204" pitchFamily="34" charset="-120"/>
              </a:rPr>
              <a:t>以口服營養補充，然後才考慮</a:t>
            </a:r>
            <a:r>
              <a:rPr lang="en-US" altLang="zh-TW" sz="3600" b="1" dirty="0" smtClean="0">
                <a:latin typeface="Microsoft JhengHei" panose="020B0604030504040204" pitchFamily="34" charset="-120"/>
                <a:ea typeface="Microsoft JhengHei" panose="020B0604030504040204" pitchFamily="34" charset="-120"/>
              </a:rPr>
              <a:t>EN</a:t>
            </a:r>
            <a:r>
              <a:rPr lang="zh-TW" altLang="en-US" sz="3600" b="1" dirty="0" smtClean="0">
                <a:latin typeface="Microsoft JhengHei" panose="020B0604030504040204" pitchFamily="34" charset="-120"/>
                <a:ea typeface="Microsoft JhengHei" panose="020B0604030504040204" pitchFamily="34" charset="-120"/>
              </a:rPr>
              <a:t>。</a:t>
            </a:r>
            <a:endParaRPr lang="en-US" altLang="zh-TW" sz="3600" b="1" dirty="0" smtClean="0">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r>
              <a:rPr lang="zh-TW" altLang="en-US" sz="3600" b="1" dirty="0">
                <a:latin typeface="Microsoft JhengHei" panose="020B0604030504040204" pitchFamily="34" charset="-120"/>
                <a:ea typeface="Microsoft JhengHei" panose="020B0604030504040204" pitchFamily="34" charset="-120"/>
              </a:rPr>
              <a:t>針對</a:t>
            </a:r>
            <a:r>
              <a:rPr lang="zh-TW" altLang="en-US" sz="3600" b="1" dirty="0" smtClean="0">
                <a:latin typeface="Microsoft JhengHei" panose="020B0604030504040204" pitchFamily="34" charset="-120"/>
                <a:ea typeface="Microsoft JhengHei" panose="020B0604030504040204" pitchFamily="34" charset="-120"/>
              </a:rPr>
              <a:t>吞嚥</a:t>
            </a:r>
            <a:r>
              <a:rPr lang="zh-TW" altLang="en-US" sz="3600" b="1" dirty="0">
                <a:latin typeface="Microsoft JhengHei" panose="020B0604030504040204" pitchFamily="34" charset="-120"/>
                <a:ea typeface="Microsoft JhengHei" panose="020B0604030504040204" pitchFamily="34" charset="-120"/>
              </a:rPr>
              <a:t>困難患者</a:t>
            </a:r>
            <a:r>
              <a:rPr lang="zh-TW" altLang="en-US" sz="3600" b="1" dirty="0" smtClean="0">
                <a:latin typeface="Microsoft JhengHei" panose="020B0604030504040204" pitchFamily="34" charset="-120"/>
                <a:ea typeface="Microsoft JhengHei" panose="020B0604030504040204" pitchFamily="34" charset="-120"/>
              </a:rPr>
              <a:t>，優先考慮</a:t>
            </a:r>
            <a:r>
              <a:rPr lang="zh-TW" altLang="en-US" sz="3600" b="1" dirty="0">
                <a:latin typeface="Microsoft JhengHei" panose="020B0604030504040204" pitchFamily="34" charset="-120"/>
                <a:ea typeface="Microsoft JhengHei" panose="020B0604030504040204" pitchFamily="34" charset="-120"/>
              </a:rPr>
              <a:t>使用適合的質地飲食；若不安</a:t>
            </a:r>
            <a:r>
              <a:rPr lang="zh-TW" altLang="en-US" sz="3600" b="1" dirty="0" smtClean="0">
                <a:latin typeface="Microsoft JhengHei" panose="020B0604030504040204" pitchFamily="34" charset="-120"/>
                <a:ea typeface="Microsoft JhengHei" panose="020B0604030504040204" pitchFamily="34" charset="-120"/>
              </a:rPr>
              <a:t>全才使用</a:t>
            </a:r>
            <a:r>
              <a:rPr lang="en-US" altLang="zh-TW" sz="3600" b="1" dirty="0" smtClean="0">
                <a:latin typeface="Microsoft JhengHei" panose="020B0604030504040204" pitchFamily="34" charset="-120"/>
                <a:ea typeface="Microsoft JhengHei" panose="020B0604030504040204" pitchFamily="34" charset="-120"/>
              </a:rPr>
              <a:t>EN</a:t>
            </a:r>
            <a:r>
              <a:rPr lang="zh-TW" altLang="en-US" sz="3600" b="1" dirty="0" smtClean="0">
                <a:latin typeface="Microsoft JhengHei" panose="020B0604030504040204" pitchFamily="34" charset="-120"/>
                <a:ea typeface="Microsoft JhengHei" panose="020B0604030504040204" pitchFamily="34" charset="-120"/>
              </a:rPr>
              <a:t>。</a:t>
            </a:r>
            <a:endParaRPr lang="en-US" altLang="zh-TW" sz="3600" b="1" dirty="0" smtClean="0">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r>
              <a:rPr lang="zh-TW" altLang="en-US" sz="3600" b="1" dirty="0" smtClean="0">
                <a:latin typeface="Microsoft JhengHei" panose="020B0604030504040204" pitchFamily="34" charset="-120"/>
                <a:ea typeface="Microsoft JhengHei" panose="020B0604030504040204" pitchFamily="34" charset="-120"/>
              </a:rPr>
              <a:t>針對吞嚥</a:t>
            </a:r>
            <a:r>
              <a:rPr lang="zh-TW" altLang="en-US" sz="3600" b="1" dirty="0">
                <a:latin typeface="Microsoft JhengHei" panose="020B0604030504040204" pitchFamily="34" charset="-120"/>
                <a:ea typeface="Microsoft JhengHei" panose="020B0604030504040204" pitchFamily="34" charset="-120"/>
              </a:rPr>
              <a:t>困難且有很高吸入風險</a:t>
            </a:r>
            <a:r>
              <a:rPr lang="zh-TW" altLang="en-US" sz="3600" b="1" dirty="0" smtClean="0">
                <a:latin typeface="Microsoft JhengHei" panose="020B0604030504040204" pitchFamily="34" charset="-120"/>
                <a:ea typeface="Microsoft JhengHei" panose="020B0604030504040204" pitchFamily="34" charset="-120"/>
              </a:rPr>
              <a:t>的患者</a:t>
            </a:r>
            <a:r>
              <a:rPr lang="zh-TW" altLang="en-US" sz="3600" b="1" dirty="0">
                <a:latin typeface="Microsoft JhengHei" panose="020B0604030504040204" pitchFamily="34" charset="-120"/>
                <a:ea typeface="Microsoft JhengHei" panose="020B0604030504040204" pitchFamily="34" charset="-120"/>
              </a:rPr>
              <a:t>中，可以在吞嚥訓練期間</a:t>
            </a:r>
            <a:r>
              <a:rPr lang="zh-TW" altLang="en-US" sz="3600" b="1" dirty="0" smtClean="0">
                <a:latin typeface="Microsoft JhengHei" panose="020B0604030504040204" pitchFamily="34" charset="-120"/>
                <a:ea typeface="Microsoft JhengHei" panose="020B0604030504040204" pitchFamily="34" charset="-120"/>
              </a:rPr>
              <a:t>使用胃幽門後</a:t>
            </a:r>
            <a:r>
              <a:rPr lang="en-US" altLang="zh-TW" sz="3600" b="1" dirty="0" smtClean="0">
                <a:latin typeface="Microsoft JhengHei" panose="020B0604030504040204" pitchFamily="34" charset="-120"/>
                <a:ea typeface="Microsoft JhengHei" panose="020B0604030504040204" pitchFamily="34" charset="-120"/>
              </a:rPr>
              <a:t>EN</a:t>
            </a:r>
            <a:r>
              <a:rPr lang="zh-TW" altLang="en-US" sz="3600" b="1" dirty="0">
                <a:latin typeface="Microsoft JhengHei" panose="020B0604030504040204" pitchFamily="34" charset="-120"/>
                <a:ea typeface="Microsoft JhengHei" panose="020B0604030504040204" pitchFamily="34" charset="-120"/>
              </a:rPr>
              <a:t>；如果無法，則在移除鼻腸管後</a:t>
            </a:r>
            <a:r>
              <a:rPr lang="zh-TW" altLang="en-US" sz="3600" b="1" dirty="0" smtClean="0">
                <a:latin typeface="Microsoft JhengHei" panose="020B0604030504040204" pitchFamily="34" charset="-120"/>
                <a:ea typeface="Microsoft JhengHei" panose="020B0604030504040204" pitchFamily="34" charset="-120"/>
              </a:rPr>
              <a:t>給予暫時性</a:t>
            </a:r>
            <a:r>
              <a:rPr lang="en-US" altLang="zh-TW" sz="3600" b="1" dirty="0" smtClean="0">
                <a:latin typeface="Microsoft JhengHei" panose="020B0604030504040204" pitchFamily="34" charset="-120"/>
                <a:ea typeface="Microsoft JhengHei" panose="020B0604030504040204" pitchFamily="34" charset="-120"/>
              </a:rPr>
              <a:t>PN</a:t>
            </a:r>
            <a:r>
              <a:rPr lang="zh-TW" altLang="en-US" sz="3600" b="1" dirty="0">
                <a:latin typeface="Microsoft JhengHei" panose="020B0604030504040204" pitchFamily="34" charset="-120"/>
                <a:ea typeface="Microsoft JhengHei" panose="020B0604030504040204" pitchFamily="34" charset="-120"/>
              </a:rPr>
              <a:t>。</a:t>
            </a:r>
          </a:p>
        </p:txBody>
      </p:sp>
      <p:sp>
        <p:nvSpPr>
          <p:cNvPr id="12" name="矩形 11"/>
          <p:cNvSpPr/>
          <p:nvPr/>
        </p:nvSpPr>
        <p:spPr>
          <a:xfrm>
            <a:off x="1676400" y="6743699"/>
            <a:ext cx="14097000" cy="646331"/>
          </a:xfrm>
          <a:prstGeom prst="rect">
            <a:avLst/>
          </a:prstGeom>
          <a:noFill/>
        </p:spPr>
        <p:txBody>
          <a:bodyPr wrap="square">
            <a:spAutoFit/>
          </a:bodyPr>
          <a:lstStyle/>
          <a:p>
            <a:pPr marL="342900" indent="-342900">
              <a:buFont typeface="Wingdings" panose="05000000000000000000" pitchFamily="2" charset="2"/>
              <a:buChar char="ü"/>
            </a:pPr>
            <a:r>
              <a:rPr lang="zh-TW" altLang="en-US" sz="3600" b="1" dirty="0" smtClean="0">
                <a:solidFill>
                  <a:srgbClr val="C00000"/>
                </a:solidFill>
                <a:latin typeface="微軟正黑體" panose="020B0604030504040204" pitchFamily="34" charset="-120"/>
                <a:ea typeface="微軟正黑體" panose="020B0604030504040204" pitchFamily="34" charset="-120"/>
              </a:rPr>
              <a:t>為避免腸胃道</a:t>
            </a:r>
            <a:r>
              <a:rPr lang="zh-TW" altLang="en-US" sz="3600" b="1" dirty="0">
                <a:solidFill>
                  <a:srgbClr val="C00000"/>
                </a:solidFill>
                <a:latin typeface="微軟正黑體" panose="020B0604030504040204" pitchFamily="34" charset="-120"/>
                <a:ea typeface="微軟正黑體" panose="020B0604030504040204" pitchFamily="34" charset="-120"/>
              </a:rPr>
              <a:t>黏膜</a:t>
            </a:r>
            <a:r>
              <a:rPr lang="zh-TW" altLang="en-US" sz="3600" b="1" dirty="0" smtClean="0">
                <a:solidFill>
                  <a:srgbClr val="C00000"/>
                </a:solidFill>
                <a:latin typeface="微軟正黑體" panose="020B0604030504040204" pitchFamily="34" charset="-120"/>
                <a:ea typeface="微軟正黑體" panose="020B0604030504040204" pitchFamily="34" charset="-120"/>
              </a:rPr>
              <a:t>屏障受損，應先由口進食、再</a:t>
            </a:r>
            <a:r>
              <a:rPr lang="en-US" altLang="zh-TW" sz="3600" b="1" dirty="0" smtClean="0">
                <a:solidFill>
                  <a:srgbClr val="C00000"/>
                </a:solidFill>
                <a:latin typeface="微軟正黑體" panose="020B0604030504040204" pitchFamily="34" charset="-120"/>
                <a:ea typeface="微軟正黑體" panose="020B0604030504040204" pitchFamily="34" charset="-120"/>
              </a:rPr>
              <a:t>EN</a:t>
            </a:r>
            <a:r>
              <a:rPr lang="zh-TW" altLang="en-US" sz="3600" b="1" dirty="0" smtClean="0">
                <a:solidFill>
                  <a:srgbClr val="C00000"/>
                </a:solidFill>
                <a:latin typeface="微軟正黑體" panose="020B0604030504040204" pitchFamily="34" charset="-120"/>
                <a:ea typeface="微軟正黑體" panose="020B0604030504040204" pitchFamily="34" charset="-120"/>
              </a:rPr>
              <a:t>、再</a:t>
            </a:r>
            <a:r>
              <a:rPr lang="en-US" altLang="zh-TW" sz="3600" b="1" dirty="0" smtClean="0">
                <a:solidFill>
                  <a:srgbClr val="C00000"/>
                </a:solidFill>
                <a:latin typeface="微軟正黑體" panose="020B0604030504040204" pitchFamily="34" charset="-120"/>
                <a:ea typeface="微軟正黑體" panose="020B0604030504040204" pitchFamily="34" charset="-120"/>
              </a:rPr>
              <a:t>PN</a:t>
            </a:r>
            <a:endParaRPr lang="zh-TW" altLang="en-US" sz="3600" b="1" dirty="0">
              <a:solidFill>
                <a:srgbClr val="C00000"/>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418074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79A94877-F4E3-82DD-02DA-CE84DC5185EE}"/>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31380A8D-0F9E-5365-BF31-4C70ADCCF5F0}"/>
              </a:ext>
            </a:extLst>
          </p:cNvPr>
          <p:cNvSpPr txBox="1"/>
          <p:nvPr/>
        </p:nvSpPr>
        <p:spPr>
          <a:xfrm>
            <a:off x="1030454" y="493600"/>
            <a:ext cx="14438146" cy="1323439"/>
          </a:xfrm>
          <a:prstGeom prst="rect">
            <a:avLst/>
          </a:prstGeom>
          <a:noFill/>
        </p:spPr>
        <p:txBody>
          <a:bodyPr wrap="square" rtlCol="0">
            <a:spAutoFit/>
          </a:bodyPr>
          <a:lstStyle/>
          <a:p>
            <a:r>
              <a:rPr lang="en-US" altLang="zh-TW" sz="8000" b="1" dirty="0" smtClean="0">
                <a:solidFill>
                  <a:srgbClr val="0E47A1"/>
                </a:solidFill>
                <a:latin typeface="微軟正黑體" panose="020B0604030504040204" pitchFamily="34" charset="-120"/>
                <a:ea typeface="微軟正黑體" panose="020B0604030504040204" pitchFamily="34" charset="-120"/>
              </a:rPr>
              <a:t>MNT for COPD</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2659E5F9-984B-AB75-BDBC-5E4A50EEF0F4}"/>
              </a:ext>
            </a:extLst>
          </p:cNvPr>
          <p:cNvSpPr txBox="1"/>
          <p:nvPr/>
        </p:nvSpPr>
        <p:spPr>
          <a:xfrm>
            <a:off x="1295400" y="9486900"/>
            <a:ext cx="11963400" cy="369332"/>
          </a:xfrm>
          <a:prstGeom prst="rect">
            <a:avLst/>
          </a:prstGeom>
          <a:noFill/>
        </p:spPr>
        <p:txBody>
          <a:bodyPr wrap="square" rtlCol="0">
            <a:spAutoFit/>
          </a:bodyPr>
          <a:lstStyle/>
          <a:p>
            <a:r>
              <a:rPr lang="en-US" altLang="zh-TW" dirty="0" smtClean="0">
                <a:latin typeface="Microsoft JhengHei" panose="020B0604030504040204" pitchFamily="34" charset="-120"/>
                <a:ea typeface="Microsoft JhengHei" panose="020B0604030504040204" pitchFamily="34" charset="-120"/>
              </a:rPr>
              <a:t>J </a:t>
            </a:r>
            <a:r>
              <a:rPr lang="en-US" altLang="zh-TW" dirty="0" err="1">
                <a:latin typeface="Microsoft JhengHei" panose="020B0604030504040204" pitchFamily="34" charset="-120"/>
                <a:ea typeface="Microsoft JhengHei" panose="020B0604030504040204" pitchFamily="34" charset="-120"/>
              </a:rPr>
              <a:t>Thorac</a:t>
            </a:r>
            <a:r>
              <a:rPr lang="en-US" altLang="zh-TW" dirty="0">
                <a:latin typeface="Microsoft JhengHei" panose="020B0604030504040204" pitchFamily="34" charset="-120"/>
                <a:ea typeface="Microsoft JhengHei" panose="020B0604030504040204" pitchFamily="34" charset="-120"/>
              </a:rPr>
              <a:t> Dis 2019;11(</a:t>
            </a:r>
            <a:r>
              <a:rPr lang="en-US" altLang="zh-TW" dirty="0" err="1">
                <a:latin typeface="Microsoft JhengHei" panose="020B0604030504040204" pitchFamily="34" charset="-120"/>
                <a:ea typeface="Microsoft JhengHei" panose="020B0604030504040204" pitchFamily="34" charset="-120"/>
              </a:rPr>
              <a:t>Suppl</a:t>
            </a:r>
            <a:r>
              <a:rPr lang="en-US" altLang="zh-TW" dirty="0">
                <a:latin typeface="Microsoft JhengHei" panose="020B0604030504040204" pitchFamily="34" charset="-120"/>
                <a:ea typeface="Microsoft JhengHei" panose="020B0604030504040204" pitchFamily="34" charset="-120"/>
              </a:rPr>
              <a:t> 17):</a:t>
            </a:r>
            <a:r>
              <a:rPr lang="en-US" altLang="zh-TW" dirty="0" smtClean="0">
                <a:latin typeface="Microsoft JhengHei" panose="020B0604030504040204" pitchFamily="34" charset="-120"/>
                <a:ea typeface="Microsoft JhengHei" panose="020B0604030504040204" pitchFamily="34" charset="-120"/>
              </a:rPr>
              <a:t>S2230-S2237</a:t>
            </a:r>
            <a:endParaRPr lang="zh-TW" altLang="en-US" dirty="0">
              <a:latin typeface="Microsoft JhengHei" panose="020B0604030504040204" pitchFamily="34" charset="-120"/>
              <a:ea typeface="Microsoft JhengHei" panose="020B0604030504040204" pitchFamily="34" charset="-120"/>
            </a:endParaRPr>
          </a:p>
        </p:txBody>
      </p:sp>
      <p:sp>
        <p:nvSpPr>
          <p:cNvPr id="11" name="文字方塊 10">
            <a:extLst>
              <a:ext uri="{FF2B5EF4-FFF2-40B4-BE49-F238E27FC236}">
                <a16:creationId xmlns:a16="http://schemas.microsoft.com/office/drawing/2014/main" id="{34532B59-C4A7-457D-631C-6FD079A04578}"/>
              </a:ext>
            </a:extLst>
          </p:cNvPr>
          <p:cNvSpPr txBox="1"/>
          <p:nvPr/>
        </p:nvSpPr>
        <p:spPr>
          <a:xfrm>
            <a:off x="1295400" y="2403996"/>
            <a:ext cx="16066804" cy="5909310"/>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US" altLang="zh-TW" sz="3600" b="1" dirty="0">
                <a:latin typeface="Microsoft JhengHei" panose="020B0604030504040204" pitchFamily="34" charset="-120"/>
                <a:ea typeface="Microsoft JhengHei" panose="020B0604030504040204" pitchFamily="34" charset="-120"/>
              </a:rPr>
              <a:t>COPD causes increased energy needs, reduced intake, and inflammation → leads to </a:t>
            </a:r>
            <a:r>
              <a:rPr lang="en-US" altLang="zh-TW" sz="3600" b="1" dirty="0">
                <a:solidFill>
                  <a:srgbClr val="C00000"/>
                </a:solidFill>
                <a:latin typeface="Microsoft JhengHei" panose="020B0604030504040204" pitchFamily="34" charset="-120"/>
                <a:ea typeface="Microsoft JhengHei" panose="020B0604030504040204" pitchFamily="34" charset="-120"/>
              </a:rPr>
              <a:t>malnutrition, </a:t>
            </a:r>
            <a:r>
              <a:rPr lang="en-US" altLang="zh-TW" sz="3600" b="1" dirty="0" err="1">
                <a:solidFill>
                  <a:srgbClr val="C00000"/>
                </a:solidFill>
                <a:latin typeface="Microsoft JhengHei" panose="020B0604030504040204" pitchFamily="34" charset="-120"/>
                <a:ea typeface="Microsoft JhengHei" panose="020B0604030504040204" pitchFamily="34" charset="-120"/>
              </a:rPr>
              <a:t>sarcopenia</a:t>
            </a:r>
            <a:r>
              <a:rPr lang="en-US" altLang="zh-TW" sz="3600" b="1" dirty="0">
                <a:solidFill>
                  <a:srgbClr val="C00000"/>
                </a:solidFill>
                <a:latin typeface="Microsoft JhengHei" panose="020B0604030504040204" pitchFamily="34" charset="-120"/>
                <a:ea typeface="Microsoft JhengHei" panose="020B0604030504040204" pitchFamily="34" charset="-120"/>
              </a:rPr>
              <a:t>, and pulmonary cachexia</a:t>
            </a:r>
            <a:r>
              <a:rPr lang="en-US" altLang="zh-TW" sz="3600" b="1" dirty="0">
                <a:latin typeface="Microsoft JhengHei" panose="020B0604030504040204" pitchFamily="34" charset="-120"/>
                <a:ea typeface="Microsoft JhengHei" panose="020B0604030504040204" pitchFamily="34" charset="-120"/>
              </a:rPr>
              <a:t>.</a:t>
            </a:r>
            <a:endParaRPr lang="en-US" altLang="zh-TW" sz="3600" b="1" dirty="0" smtClean="0">
              <a:latin typeface="Microsoft JhengHei" panose="020B0604030504040204" pitchFamily="34" charset="-120"/>
              <a:ea typeface="Microsoft JhengHei" panose="020B0604030504040204" pitchFamily="34" charset="-120"/>
            </a:endParaRPr>
          </a:p>
          <a:p>
            <a:pPr marL="571500" indent="-571500">
              <a:lnSpc>
                <a:spcPct val="150000"/>
              </a:lnSpc>
              <a:buFont typeface="Arial" panose="020B0604020202020204" pitchFamily="34" charset="0"/>
              <a:buChar char="•"/>
            </a:pPr>
            <a:r>
              <a:rPr lang="en-US" altLang="zh-TW" sz="3600" b="1" dirty="0">
                <a:latin typeface="Microsoft JhengHei" panose="020B0604030504040204" pitchFamily="34" charset="-120"/>
                <a:ea typeface="Microsoft JhengHei" panose="020B0604030504040204" pitchFamily="34" charset="-120"/>
              </a:rPr>
              <a:t>To </a:t>
            </a:r>
            <a:r>
              <a:rPr lang="en-US" altLang="zh-TW" sz="3600" b="1" dirty="0" smtClean="0">
                <a:latin typeface="Microsoft JhengHei" panose="020B0604030504040204" pitchFamily="34" charset="-120"/>
                <a:ea typeface="Microsoft JhengHei" panose="020B0604030504040204" pitchFamily="34" charset="-120"/>
              </a:rPr>
              <a:t>malnourished COPD, increasing </a:t>
            </a:r>
            <a:r>
              <a:rPr lang="en-US" altLang="zh-TW" sz="3600" b="1" dirty="0">
                <a:latin typeface="Microsoft JhengHei" panose="020B0604030504040204" pitchFamily="34" charset="-120"/>
                <a:ea typeface="Microsoft JhengHei" panose="020B0604030504040204" pitchFamily="34" charset="-120"/>
              </a:rPr>
              <a:t>in body weight of </a:t>
            </a:r>
            <a:r>
              <a:rPr lang="en-US" altLang="zh-TW" sz="3600" b="1" dirty="0">
                <a:solidFill>
                  <a:srgbClr val="C00000"/>
                </a:solidFill>
                <a:latin typeface="Microsoft JhengHei" panose="020B0604030504040204" pitchFamily="34" charset="-120"/>
                <a:ea typeface="Microsoft JhengHei" panose="020B0604030504040204" pitchFamily="34" charset="-120"/>
              </a:rPr>
              <a:t>more than 2 </a:t>
            </a:r>
            <a:r>
              <a:rPr lang="en-US" altLang="zh-TW" sz="3600" b="1" dirty="0" smtClean="0">
                <a:solidFill>
                  <a:srgbClr val="C00000"/>
                </a:solidFill>
                <a:latin typeface="Microsoft JhengHei" panose="020B0604030504040204" pitchFamily="34" charset="-120"/>
                <a:ea typeface="Microsoft JhengHei" panose="020B0604030504040204" pitchFamily="34" charset="-120"/>
              </a:rPr>
              <a:t>kg</a:t>
            </a:r>
            <a:r>
              <a:rPr lang="en-US" altLang="zh-TW" sz="3600" b="1" dirty="0" smtClean="0">
                <a:latin typeface="Microsoft JhengHei" panose="020B0604030504040204" pitchFamily="34" charset="-120"/>
                <a:ea typeface="Microsoft JhengHei" panose="020B0604030504040204" pitchFamily="34" charset="-120"/>
              </a:rPr>
              <a:t> </a:t>
            </a:r>
            <a:r>
              <a:rPr lang="en-US" altLang="zh-TW" sz="3600" b="1" dirty="0">
                <a:latin typeface="Microsoft JhengHei" panose="020B0604030504040204" pitchFamily="34" charset="-120"/>
                <a:ea typeface="Microsoft JhengHei" panose="020B0604030504040204" pitchFamily="34" charset="-120"/>
              </a:rPr>
              <a:t>may </a:t>
            </a:r>
            <a:r>
              <a:rPr lang="en-US" altLang="zh-TW" sz="3600" b="1" dirty="0">
                <a:solidFill>
                  <a:srgbClr val="C00000"/>
                </a:solidFill>
                <a:latin typeface="Microsoft JhengHei" panose="020B0604030504040204" pitchFamily="34" charset="-120"/>
                <a:ea typeface="Microsoft JhengHei" panose="020B0604030504040204" pitchFamily="34" charset="-120"/>
              </a:rPr>
              <a:t>improve respiratory </a:t>
            </a:r>
            <a:r>
              <a:rPr lang="en-US" altLang="zh-TW" sz="3600" b="1" dirty="0">
                <a:latin typeface="Microsoft JhengHei" panose="020B0604030504040204" pitchFamily="34" charset="-120"/>
                <a:ea typeface="Microsoft JhengHei" panose="020B0604030504040204" pitchFamily="34" charset="-120"/>
              </a:rPr>
              <a:t>(inspiratory and expiratory muscle strength) </a:t>
            </a:r>
            <a:r>
              <a:rPr lang="en-US" altLang="zh-TW" sz="3600" b="1" dirty="0">
                <a:solidFill>
                  <a:srgbClr val="C00000"/>
                </a:solidFill>
                <a:latin typeface="Microsoft JhengHei" panose="020B0604030504040204" pitchFamily="34" charset="-120"/>
                <a:ea typeface="Microsoft JhengHei" panose="020B0604030504040204" pitchFamily="34" charset="-120"/>
              </a:rPr>
              <a:t>and </a:t>
            </a:r>
            <a:r>
              <a:rPr lang="en-US" altLang="zh-TW" sz="3600" b="1" dirty="0" smtClean="0">
                <a:solidFill>
                  <a:srgbClr val="C00000"/>
                </a:solidFill>
                <a:latin typeface="Microsoft JhengHei" panose="020B0604030504040204" pitchFamily="34" charset="-120"/>
                <a:ea typeface="Microsoft JhengHei" panose="020B0604030504040204" pitchFamily="34" charset="-120"/>
              </a:rPr>
              <a:t>non-respiratory</a:t>
            </a:r>
            <a:r>
              <a:rPr lang="en-US" altLang="zh-TW" sz="3600" b="1" dirty="0" smtClean="0">
                <a:latin typeface="Microsoft JhengHei" panose="020B0604030504040204" pitchFamily="34" charset="-120"/>
                <a:ea typeface="Microsoft JhengHei" panose="020B0604030504040204" pitchFamily="34" charset="-120"/>
              </a:rPr>
              <a:t> </a:t>
            </a:r>
            <a:r>
              <a:rPr lang="en-US" altLang="zh-TW" sz="3600" b="1" dirty="0">
                <a:latin typeface="Microsoft JhengHei" panose="020B0604030504040204" pitchFamily="34" charset="-120"/>
                <a:ea typeface="Microsoft JhengHei" panose="020B0604030504040204" pitchFamily="34" charset="-120"/>
              </a:rPr>
              <a:t>(handgrip and quadriceps) muscle </a:t>
            </a:r>
            <a:r>
              <a:rPr lang="en-US" altLang="zh-TW" sz="3600" b="1" dirty="0" smtClean="0">
                <a:latin typeface="Microsoft JhengHei" panose="020B0604030504040204" pitchFamily="34" charset="-120"/>
                <a:ea typeface="Microsoft JhengHei" panose="020B0604030504040204" pitchFamily="34" charset="-120"/>
              </a:rPr>
              <a:t>strength.</a:t>
            </a:r>
          </a:p>
          <a:p>
            <a:pPr>
              <a:lnSpc>
                <a:spcPct val="150000"/>
              </a:lnSpc>
            </a:pPr>
            <a:endParaRPr lang="en-US" altLang="zh-TW" sz="3600" b="1" dirty="0">
              <a:latin typeface="Microsoft JhengHei" panose="020B0604030504040204" pitchFamily="34" charset="-120"/>
              <a:ea typeface="Microsoft JhengHei" panose="020B0604030504040204" pitchFamily="34" charset="-120"/>
            </a:endParaRP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051946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79A94877-F4E3-82DD-02DA-CE84DC5185EE}"/>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31380A8D-0F9E-5365-BF31-4C70ADCCF5F0}"/>
              </a:ext>
            </a:extLst>
          </p:cNvPr>
          <p:cNvSpPr txBox="1"/>
          <p:nvPr/>
        </p:nvSpPr>
        <p:spPr>
          <a:xfrm>
            <a:off x="1030454" y="493600"/>
            <a:ext cx="14438146" cy="1323439"/>
          </a:xfrm>
          <a:prstGeom prst="rect">
            <a:avLst/>
          </a:prstGeom>
          <a:noFill/>
        </p:spPr>
        <p:txBody>
          <a:bodyPr wrap="square" rtlCol="0">
            <a:spAutoFit/>
          </a:bodyPr>
          <a:lstStyle/>
          <a:p>
            <a:r>
              <a:rPr lang="en-US" altLang="zh-TW" sz="8000" b="1" dirty="0" smtClean="0">
                <a:solidFill>
                  <a:srgbClr val="0E47A1"/>
                </a:solidFill>
                <a:latin typeface="微軟正黑體" panose="020B0604030504040204" pitchFamily="34" charset="-120"/>
                <a:ea typeface="微軟正黑體" panose="020B0604030504040204" pitchFamily="34" charset="-120"/>
              </a:rPr>
              <a:t>MNT for COPD</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2659E5F9-984B-AB75-BDBC-5E4A50EEF0F4}"/>
              </a:ext>
            </a:extLst>
          </p:cNvPr>
          <p:cNvSpPr txBox="1"/>
          <p:nvPr/>
        </p:nvSpPr>
        <p:spPr>
          <a:xfrm>
            <a:off x="1295400" y="9294627"/>
            <a:ext cx="11963400" cy="646331"/>
          </a:xfrm>
          <a:prstGeom prst="rect">
            <a:avLst/>
          </a:prstGeom>
          <a:noFill/>
        </p:spPr>
        <p:txBody>
          <a:bodyPr wrap="square" rtlCol="0">
            <a:spAutoFit/>
          </a:bodyPr>
          <a:lstStyle/>
          <a:p>
            <a:r>
              <a:rPr lang="en-US" altLang="zh-TW" dirty="0" smtClean="0">
                <a:latin typeface="Microsoft JhengHei" panose="020B0604030504040204" pitchFamily="34" charset="-120"/>
                <a:ea typeface="Microsoft JhengHei" panose="020B0604030504040204" pitchFamily="34" charset="-120"/>
              </a:rPr>
              <a:t>J </a:t>
            </a:r>
            <a:r>
              <a:rPr lang="en-US" altLang="zh-TW" dirty="0" err="1">
                <a:latin typeface="Microsoft JhengHei" panose="020B0604030504040204" pitchFamily="34" charset="-120"/>
                <a:ea typeface="Microsoft JhengHei" panose="020B0604030504040204" pitchFamily="34" charset="-120"/>
              </a:rPr>
              <a:t>Thorac</a:t>
            </a:r>
            <a:r>
              <a:rPr lang="en-US" altLang="zh-TW" dirty="0">
                <a:latin typeface="Microsoft JhengHei" panose="020B0604030504040204" pitchFamily="34" charset="-120"/>
                <a:ea typeface="Microsoft JhengHei" panose="020B0604030504040204" pitchFamily="34" charset="-120"/>
              </a:rPr>
              <a:t> Dis 2019;11(</a:t>
            </a:r>
            <a:r>
              <a:rPr lang="en-US" altLang="zh-TW" dirty="0" err="1">
                <a:latin typeface="Microsoft JhengHei" panose="020B0604030504040204" pitchFamily="34" charset="-120"/>
                <a:ea typeface="Microsoft JhengHei" panose="020B0604030504040204" pitchFamily="34" charset="-120"/>
              </a:rPr>
              <a:t>Suppl</a:t>
            </a:r>
            <a:r>
              <a:rPr lang="en-US" altLang="zh-TW" dirty="0">
                <a:latin typeface="Microsoft JhengHei" panose="020B0604030504040204" pitchFamily="34" charset="-120"/>
                <a:ea typeface="Microsoft JhengHei" panose="020B0604030504040204" pitchFamily="34" charset="-120"/>
              </a:rPr>
              <a:t> 17):</a:t>
            </a:r>
            <a:r>
              <a:rPr lang="en-US" altLang="zh-TW" dirty="0" smtClean="0">
                <a:latin typeface="Microsoft JhengHei" panose="020B0604030504040204" pitchFamily="34" charset="-120"/>
                <a:ea typeface="Microsoft JhengHei" panose="020B0604030504040204" pitchFamily="34" charset="-120"/>
              </a:rPr>
              <a:t>S2230-S2237</a:t>
            </a:r>
          </a:p>
          <a:p>
            <a:r>
              <a:rPr lang="en-US" altLang="zh-TW" dirty="0">
                <a:latin typeface="Microsoft JhengHei" panose="020B0604030504040204" pitchFamily="34" charset="-120"/>
                <a:ea typeface="Microsoft JhengHei" panose="020B0604030504040204" pitchFamily="34" charset="-120"/>
              </a:rPr>
              <a:t>Clinical Nutrition (2006) 25, 311–318</a:t>
            </a:r>
            <a:endParaRPr lang="zh-TW" altLang="en-US" dirty="0">
              <a:latin typeface="Microsoft JhengHei" panose="020B0604030504040204" pitchFamily="34" charset="-120"/>
              <a:ea typeface="Microsoft JhengHei" panose="020B0604030504040204" pitchFamily="34" charset="-120"/>
            </a:endParaRPr>
          </a:p>
        </p:txBody>
      </p:sp>
      <p:sp>
        <p:nvSpPr>
          <p:cNvPr id="11" name="文字方塊 10">
            <a:extLst>
              <a:ext uri="{FF2B5EF4-FFF2-40B4-BE49-F238E27FC236}">
                <a16:creationId xmlns:a16="http://schemas.microsoft.com/office/drawing/2014/main" id="{34532B59-C4A7-457D-631C-6FD079A04578}"/>
              </a:ext>
            </a:extLst>
          </p:cNvPr>
          <p:cNvSpPr txBox="1"/>
          <p:nvPr/>
        </p:nvSpPr>
        <p:spPr>
          <a:xfrm>
            <a:off x="1295400" y="2403996"/>
            <a:ext cx="16066804" cy="5909310"/>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US" altLang="zh-TW" sz="3600" b="1" dirty="0" smtClean="0">
                <a:latin typeface="Microsoft JhengHei" panose="020B0604030504040204" pitchFamily="34" charset="-120"/>
                <a:ea typeface="Microsoft JhengHei" panose="020B0604030504040204" pitchFamily="34" charset="-120"/>
              </a:rPr>
              <a:t>Energy requirement : IC or 30 kcal/kg/d (weight maintenance) to 45kcal/kg/d (weight gain) </a:t>
            </a:r>
          </a:p>
          <a:p>
            <a:pPr marL="571500" indent="-571500">
              <a:lnSpc>
                <a:spcPct val="150000"/>
              </a:lnSpc>
              <a:buFont typeface="Arial" panose="020B0604020202020204" pitchFamily="34" charset="0"/>
              <a:buChar char="•"/>
            </a:pPr>
            <a:r>
              <a:rPr lang="en-US" altLang="zh-TW" sz="3600" b="1" dirty="0" smtClean="0">
                <a:latin typeface="Microsoft JhengHei" panose="020B0604030504040204" pitchFamily="34" charset="-120"/>
                <a:ea typeface="Microsoft JhengHei" panose="020B0604030504040204" pitchFamily="34" charset="-120"/>
              </a:rPr>
              <a:t>Protein requirement :  1.2~1.5 g/kg/d</a:t>
            </a:r>
          </a:p>
          <a:p>
            <a:pPr marL="571500" indent="-571500">
              <a:lnSpc>
                <a:spcPct val="150000"/>
              </a:lnSpc>
              <a:buFont typeface="Arial" panose="020B0604020202020204" pitchFamily="34" charset="0"/>
              <a:buChar char="•"/>
            </a:pPr>
            <a:r>
              <a:rPr lang="en-US" altLang="zh-TW" sz="3600" b="1" dirty="0" smtClean="0">
                <a:latin typeface="Microsoft JhengHei" panose="020B0604030504040204" pitchFamily="34" charset="-120"/>
                <a:ea typeface="Microsoft JhengHei" panose="020B0604030504040204" pitchFamily="34" charset="-120"/>
              </a:rPr>
              <a:t>ONS</a:t>
            </a:r>
          </a:p>
          <a:p>
            <a:pPr marL="571500" indent="-571500">
              <a:lnSpc>
                <a:spcPct val="150000"/>
              </a:lnSpc>
              <a:buFont typeface="Arial" panose="020B0604020202020204" pitchFamily="34" charset="0"/>
              <a:buChar char="•"/>
            </a:pPr>
            <a:r>
              <a:rPr lang="en-US" altLang="zh-TW" sz="3600" b="1" dirty="0" smtClean="0">
                <a:latin typeface="Microsoft JhengHei" panose="020B0604030504040204" pitchFamily="34" charset="-120"/>
                <a:ea typeface="Microsoft JhengHei" panose="020B0604030504040204" pitchFamily="34" charset="-120"/>
              </a:rPr>
              <a:t>Leucine</a:t>
            </a:r>
          </a:p>
          <a:p>
            <a:pPr marL="571500" indent="-571500">
              <a:lnSpc>
                <a:spcPct val="150000"/>
              </a:lnSpc>
              <a:buFont typeface="Arial" panose="020B0604020202020204" pitchFamily="34" charset="0"/>
              <a:buChar char="•"/>
            </a:pPr>
            <a:r>
              <a:rPr lang="en-US" altLang="zh-TW" sz="3600" b="1" dirty="0">
                <a:latin typeface="Microsoft JhengHei" panose="020B0604030504040204" pitchFamily="34" charset="-120"/>
                <a:ea typeface="Microsoft JhengHei" panose="020B0604030504040204" pitchFamily="34" charset="-120"/>
              </a:rPr>
              <a:t>N-3 PUFA</a:t>
            </a:r>
          </a:p>
          <a:p>
            <a:pPr marL="571500" indent="-571500">
              <a:lnSpc>
                <a:spcPct val="150000"/>
              </a:lnSpc>
              <a:buFont typeface="Arial" panose="020B0604020202020204" pitchFamily="34" charset="0"/>
              <a:buChar char="•"/>
            </a:pPr>
            <a:r>
              <a:rPr lang="en-US" altLang="zh-TW" sz="3600" b="1" dirty="0" smtClean="0">
                <a:latin typeface="Microsoft JhengHei" panose="020B0604030504040204" pitchFamily="34" charset="-120"/>
                <a:ea typeface="Microsoft JhengHei" panose="020B0604030504040204" pitchFamily="34" charset="-120"/>
              </a:rPr>
              <a:t>Vitamin </a:t>
            </a:r>
            <a:r>
              <a:rPr lang="en-US" altLang="zh-TW" sz="3600" b="1" dirty="0">
                <a:latin typeface="Microsoft JhengHei" panose="020B0604030504040204" pitchFamily="34" charset="-120"/>
                <a:ea typeface="Microsoft JhengHei" panose="020B0604030504040204" pitchFamily="34" charset="-120"/>
              </a:rPr>
              <a:t>A, C, D, </a:t>
            </a:r>
            <a:r>
              <a:rPr lang="en-US" altLang="zh-TW" sz="3600" b="1" dirty="0" smtClean="0">
                <a:latin typeface="Microsoft JhengHei" panose="020B0604030504040204" pitchFamily="34" charset="-120"/>
                <a:ea typeface="Microsoft JhengHei" panose="020B0604030504040204" pitchFamily="34" charset="-120"/>
              </a:rPr>
              <a:t>E</a:t>
            </a:r>
          </a:p>
        </p:txBody>
      </p:sp>
      <p:pic>
        <p:nvPicPr>
          <p:cNvPr id="3" name="圖片 2"/>
          <p:cNvPicPr>
            <a:picLocks noChangeAspect="1"/>
          </p:cNvPicPr>
          <p:nvPr/>
        </p:nvPicPr>
        <p:blipFill>
          <a:blip r:embed="rId3"/>
          <a:stretch>
            <a:fillRect/>
          </a:stretch>
        </p:blipFill>
        <p:spPr>
          <a:xfrm>
            <a:off x="7216078" y="5141971"/>
            <a:ext cx="10180762" cy="4482887"/>
          </a:xfrm>
          <a:prstGeom prst="rect">
            <a:avLst/>
          </a:prstGeom>
        </p:spPr>
      </p:pic>
      <p:sp>
        <p:nvSpPr>
          <p:cNvPr id="2" name="投影片編號版面配置區 1"/>
          <p:cNvSpPr>
            <a:spLocks noGrp="1"/>
          </p:cNvSpPr>
          <p:nvPr>
            <p:ph type="sldNum" sz="quarter" idx="12"/>
          </p:nvPr>
        </p:nvSpPr>
        <p:spPr/>
        <p:txBody>
          <a:bodyPr/>
          <a:lstStyle/>
          <a:p>
            <a:fld id="{B6F15528-21DE-4FAA-801E-634DDDAF4B2B}" type="slidenum">
              <a:rPr lang="en-US" smtClean="0"/>
              <a:pPr/>
              <a:t>28</a:t>
            </a:fld>
            <a:endParaRPr lang="en-US"/>
          </a:p>
        </p:txBody>
      </p:sp>
      <p:sp>
        <p:nvSpPr>
          <p:cNvPr id="9" name="文字方塊 8">
            <a:extLst>
              <a:ext uri="{FF2B5EF4-FFF2-40B4-BE49-F238E27FC236}">
                <a16:creationId xmlns:a16="http://schemas.microsoft.com/office/drawing/2014/main" id="{160E0A8C-BE01-866D-430E-1270A29A4BFA}"/>
              </a:ext>
            </a:extLst>
          </p:cNvPr>
          <p:cNvSpPr txBox="1"/>
          <p:nvPr/>
        </p:nvSpPr>
        <p:spPr>
          <a:xfrm>
            <a:off x="8001000" y="1535269"/>
            <a:ext cx="9906000" cy="923330"/>
          </a:xfrm>
          <a:prstGeom prst="rect">
            <a:avLst/>
          </a:prstGeom>
          <a:noFill/>
        </p:spPr>
        <p:txBody>
          <a:bodyPr wrap="square">
            <a:spAutoFit/>
          </a:bodyPr>
          <a:lstStyle/>
          <a:p>
            <a:pPr marL="571500" indent="-571500">
              <a:lnSpc>
                <a:spcPct val="150000"/>
              </a:lnSpc>
              <a:buFont typeface="Wingdings" pitchFamily="2" charset="2"/>
              <a:buChar char="ü"/>
            </a:pPr>
            <a:r>
              <a:rPr lang="en-US" altLang="zh-TW" sz="3600" b="1" dirty="0" smtClean="0">
                <a:solidFill>
                  <a:srgbClr val="C00000"/>
                </a:solidFill>
                <a:latin typeface="Microsoft JhengHei" panose="020B0604030504040204" pitchFamily="34" charset="-120"/>
                <a:ea typeface="Microsoft JhengHei" panose="020B0604030504040204" pitchFamily="34" charset="-120"/>
              </a:rPr>
              <a:t>Individual and check with your Dietitian!</a:t>
            </a:r>
            <a:endParaRPr lang="en-US" altLang="zh-TW" sz="3600" b="1" dirty="0">
              <a:solidFill>
                <a:srgbClr val="C0000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319022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79A94877-F4E3-82DD-02DA-CE84DC5185EE}"/>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31380A8D-0F9E-5365-BF31-4C70ADCCF5F0}"/>
              </a:ext>
            </a:extLst>
          </p:cNvPr>
          <p:cNvSpPr txBox="1"/>
          <p:nvPr/>
        </p:nvSpPr>
        <p:spPr>
          <a:xfrm>
            <a:off x="1030454" y="493600"/>
            <a:ext cx="14438146" cy="1323439"/>
          </a:xfrm>
          <a:prstGeom prst="rect">
            <a:avLst/>
          </a:prstGeom>
          <a:noFill/>
        </p:spPr>
        <p:txBody>
          <a:bodyPr wrap="square" rtlCol="0">
            <a:spAutoFit/>
          </a:bodyPr>
          <a:lstStyle/>
          <a:p>
            <a:r>
              <a:rPr lang="en-US" altLang="zh-TW" sz="8000" b="1" dirty="0" smtClean="0">
                <a:solidFill>
                  <a:srgbClr val="0E47A1"/>
                </a:solidFill>
                <a:latin typeface="微軟正黑體" panose="020B0604030504040204" pitchFamily="34" charset="-120"/>
                <a:ea typeface="微軟正黑體" panose="020B0604030504040204" pitchFamily="34" charset="-120"/>
              </a:rPr>
              <a:t>MNT for ARDS</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34532B59-C4A7-457D-631C-6FD079A04578}"/>
              </a:ext>
            </a:extLst>
          </p:cNvPr>
          <p:cNvSpPr txBox="1"/>
          <p:nvPr/>
        </p:nvSpPr>
        <p:spPr>
          <a:xfrm>
            <a:off x="1295400" y="2403996"/>
            <a:ext cx="16066804" cy="6740307"/>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US" altLang="zh-TW" sz="3600" b="1" dirty="0" smtClean="0">
                <a:latin typeface="Microsoft JhengHei" panose="020B0604030504040204" pitchFamily="34" charset="-120"/>
                <a:ea typeface="Microsoft JhengHei" panose="020B0604030504040204" pitchFamily="34" charset="-120"/>
              </a:rPr>
              <a:t>Energy requirement : IC or 25~30 kcal/kg/d</a:t>
            </a:r>
          </a:p>
          <a:p>
            <a:pPr marL="571500" indent="-571500">
              <a:lnSpc>
                <a:spcPct val="150000"/>
              </a:lnSpc>
              <a:buFont typeface="Arial" panose="020B0604020202020204" pitchFamily="34" charset="0"/>
              <a:buChar char="•"/>
            </a:pPr>
            <a:r>
              <a:rPr lang="en-US" altLang="zh-TW" sz="3600" b="1" dirty="0" smtClean="0">
                <a:latin typeface="Microsoft JhengHei" panose="020B0604030504040204" pitchFamily="34" charset="-120"/>
                <a:ea typeface="Microsoft JhengHei" panose="020B0604030504040204" pitchFamily="34" charset="-120"/>
              </a:rPr>
              <a:t>Protein requirement :  1.2~2.0 g/kg/d</a:t>
            </a:r>
          </a:p>
          <a:p>
            <a:pPr marL="571500" indent="-571500">
              <a:lnSpc>
                <a:spcPct val="150000"/>
              </a:lnSpc>
              <a:buFont typeface="Arial" panose="020B0604020202020204" pitchFamily="34" charset="0"/>
              <a:buChar char="•"/>
            </a:pPr>
            <a:r>
              <a:rPr lang="en-US" altLang="zh-TW" sz="3600" b="1" dirty="0" smtClean="0">
                <a:latin typeface="Microsoft JhengHei" panose="020B0604030504040204" pitchFamily="34" charset="-120"/>
                <a:ea typeface="Microsoft JhengHei" panose="020B0604030504040204" pitchFamily="34" charset="-120"/>
              </a:rPr>
              <a:t>EN is prior to PN</a:t>
            </a:r>
          </a:p>
          <a:p>
            <a:pPr marL="571500" indent="-571500">
              <a:lnSpc>
                <a:spcPct val="150000"/>
              </a:lnSpc>
              <a:buFont typeface="Arial" panose="020B0604020202020204" pitchFamily="34" charset="0"/>
              <a:buChar char="•"/>
            </a:pPr>
            <a:r>
              <a:rPr lang="en-US" altLang="zh-TW" sz="3600" b="1" dirty="0" smtClean="0">
                <a:latin typeface="Microsoft JhengHei" panose="020B0604030504040204" pitchFamily="34" charset="-120"/>
                <a:ea typeface="Microsoft JhengHei" panose="020B0604030504040204" pitchFamily="34" charset="-120"/>
              </a:rPr>
              <a:t>BCAA</a:t>
            </a:r>
          </a:p>
          <a:p>
            <a:pPr marL="571500" indent="-571500">
              <a:lnSpc>
                <a:spcPct val="150000"/>
              </a:lnSpc>
              <a:buFont typeface="Arial" panose="020B0604020202020204" pitchFamily="34" charset="0"/>
              <a:buChar char="•"/>
            </a:pPr>
            <a:r>
              <a:rPr lang="en-US" altLang="zh-TW" sz="3600" b="1" dirty="0" smtClean="0">
                <a:latin typeface="Microsoft JhengHei" panose="020B0604030504040204" pitchFamily="34" charset="-120"/>
                <a:ea typeface="Microsoft JhengHei" panose="020B0604030504040204" pitchFamily="34" charset="-120"/>
              </a:rPr>
              <a:t>N-3 PUFA</a:t>
            </a:r>
          </a:p>
          <a:p>
            <a:pPr marL="571500" indent="-571500">
              <a:lnSpc>
                <a:spcPct val="150000"/>
              </a:lnSpc>
              <a:buFont typeface="Arial" panose="020B0604020202020204" pitchFamily="34" charset="0"/>
              <a:buChar char="•"/>
            </a:pPr>
            <a:r>
              <a:rPr lang="en-US" altLang="zh-TW" sz="3600" b="1" dirty="0" smtClean="0">
                <a:latin typeface="Microsoft JhengHei" panose="020B0604030504040204" pitchFamily="34" charset="-120"/>
                <a:ea typeface="Microsoft JhengHei" panose="020B0604030504040204" pitchFamily="34" charset="-120"/>
              </a:rPr>
              <a:t>Vitamin A, C, D, E</a:t>
            </a:r>
          </a:p>
          <a:p>
            <a:pPr marL="571500" indent="-571500">
              <a:lnSpc>
                <a:spcPct val="150000"/>
              </a:lnSpc>
              <a:buFont typeface="Arial" panose="020B0604020202020204" pitchFamily="34" charset="0"/>
              <a:buChar char="•"/>
            </a:pPr>
            <a:r>
              <a:rPr lang="en-US" altLang="zh-TW" sz="3600" b="1" dirty="0" smtClean="0">
                <a:latin typeface="Microsoft JhengHei" panose="020B0604030504040204" pitchFamily="34" charset="-120"/>
                <a:ea typeface="Microsoft JhengHei" panose="020B0604030504040204" pitchFamily="34" charset="-120"/>
              </a:rPr>
              <a:t>Se, Zn</a:t>
            </a:r>
          </a:p>
          <a:p>
            <a:pPr marL="571500" indent="-571500">
              <a:lnSpc>
                <a:spcPct val="150000"/>
              </a:lnSpc>
              <a:buFont typeface="Arial" panose="020B0604020202020204" pitchFamily="34" charset="0"/>
              <a:buChar char="•"/>
            </a:pPr>
            <a:r>
              <a:rPr lang="en-US" altLang="zh-TW" sz="3600" b="1" dirty="0" smtClean="0">
                <a:latin typeface="Microsoft JhengHei" panose="020B0604030504040204" pitchFamily="34" charset="-120"/>
                <a:ea typeface="Microsoft JhengHei" panose="020B0604030504040204" pitchFamily="34" charset="-120"/>
              </a:rPr>
              <a:t>Prevent overfeeding</a:t>
            </a:r>
          </a:p>
        </p:txBody>
      </p:sp>
      <p:sp>
        <p:nvSpPr>
          <p:cNvPr id="21" name="文字方塊 20">
            <a:extLst>
              <a:ext uri="{FF2B5EF4-FFF2-40B4-BE49-F238E27FC236}">
                <a16:creationId xmlns:a16="http://schemas.microsoft.com/office/drawing/2014/main" id="{160E0A8C-BE01-866D-430E-1270A29A4BFA}"/>
              </a:ext>
            </a:extLst>
          </p:cNvPr>
          <p:cNvSpPr txBox="1"/>
          <p:nvPr/>
        </p:nvSpPr>
        <p:spPr>
          <a:xfrm>
            <a:off x="8001000" y="1535269"/>
            <a:ext cx="9906000" cy="923330"/>
          </a:xfrm>
          <a:prstGeom prst="rect">
            <a:avLst/>
          </a:prstGeom>
          <a:noFill/>
        </p:spPr>
        <p:txBody>
          <a:bodyPr wrap="square">
            <a:spAutoFit/>
          </a:bodyPr>
          <a:lstStyle/>
          <a:p>
            <a:pPr marL="571500" indent="-571500">
              <a:lnSpc>
                <a:spcPct val="150000"/>
              </a:lnSpc>
              <a:buFont typeface="Wingdings" pitchFamily="2" charset="2"/>
              <a:buChar char="ü"/>
            </a:pPr>
            <a:r>
              <a:rPr lang="en-US" altLang="zh-TW" sz="3600" b="1" dirty="0" smtClean="0">
                <a:solidFill>
                  <a:srgbClr val="C00000"/>
                </a:solidFill>
                <a:latin typeface="Microsoft JhengHei" panose="020B0604030504040204" pitchFamily="34" charset="-120"/>
                <a:ea typeface="Microsoft JhengHei" panose="020B0604030504040204" pitchFamily="34" charset="-120"/>
              </a:rPr>
              <a:t>Individual and check with your Dietitian!</a:t>
            </a:r>
            <a:endParaRPr lang="en-US" altLang="zh-TW" sz="3600" b="1" dirty="0">
              <a:solidFill>
                <a:srgbClr val="C00000"/>
              </a:solidFill>
              <a:latin typeface="Microsoft JhengHei" panose="020B0604030504040204" pitchFamily="34" charset="-120"/>
              <a:ea typeface="Microsoft JhengHei" panose="020B0604030504040204" pitchFamily="34" charset="-120"/>
            </a:endParaRPr>
          </a:p>
        </p:txBody>
      </p:sp>
      <p:pic>
        <p:nvPicPr>
          <p:cNvPr id="2" name="圖片 1"/>
          <p:cNvPicPr>
            <a:picLocks noChangeAspect="1"/>
          </p:cNvPicPr>
          <p:nvPr/>
        </p:nvPicPr>
        <p:blipFill>
          <a:blip r:embed="rId3"/>
          <a:stretch>
            <a:fillRect/>
          </a:stretch>
        </p:blipFill>
        <p:spPr>
          <a:xfrm>
            <a:off x="5179041" y="5300018"/>
            <a:ext cx="12931716" cy="1182991"/>
          </a:xfrm>
          <a:prstGeom prst="rect">
            <a:avLst/>
          </a:prstGeom>
        </p:spPr>
      </p:pic>
      <p:sp>
        <p:nvSpPr>
          <p:cNvPr id="12" name="文字方塊 11">
            <a:extLst>
              <a:ext uri="{FF2B5EF4-FFF2-40B4-BE49-F238E27FC236}">
                <a16:creationId xmlns:a16="http://schemas.microsoft.com/office/drawing/2014/main" id="{AB0A7251-0A45-13A9-F1D3-8834D1B8085A}"/>
              </a:ext>
            </a:extLst>
          </p:cNvPr>
          <p:cNvSpPr txBox="1"/>
          <p:nvPr/>
        </p:nvSpPr>
        <p:spPr>
          <a:xfrm>
            <a:off x="13716000" y="9619948"/>
            <a:ext cx="8253804" cy="369332"/>
          </a:xfrm>
          <a:prstGeom prst="rect">
            <a:avLst/>
          </a:prstGeom>
          <a:noFill/>
        </p:spPr>
        <p:txBody>
          <a:bodyPr wrap="square" rtlCol="0">
            <a:spAutoFit/>
          </a:bodyPr>
          <a:lstStyle/>
          <a:p>
            <a:r>
              <a:rPr lang="zh-TW" altLang="en-US" dirty="0">
                <a:latin typeface="Microsoft JhengHei" panose="020B0604030504040204" pitchFamily="34" charset="-120"/>
                <a:ea typeface="Microsoft JhengHei" panose="020B0604030504040204" pitchFamily="34" charset="-120"/>
              </a:rPr>
              <a:t>資料來源</a:t>
            </a:r>
            <a:r>
              <a:rPr lang="zh-TW" altLang="en-US" dirty="0" smtClean="0">
                <a:latin typeface="Microsoft JhengHei" panose="020B0604030504040204" pitchFamily="34" charset="-120"/>
                <a:ea typeface="Microsoft JhengHei" panose="020B0604030504040204" pitchFamily="34" charset="-120"/>
              </a:rPr>
              <a:t>：</a:t>
            </a:r>
            <a:r>
              <a:rPr lang="en-US" altLang="zh-TW" dirty="0">
                <a:latin typeface="Microsoft JhengHei" panose="020B0604030504040204" pitchFamily="34" charset="-120"/>
                <a:ea typeface="Microsoft JhengHei" panose="020B0604030504040204" pitchFamily="34" charset="-120"/>
              </a:rPr>
              <a:t> ARDS ALLIANCE</a:t>
            </a:r>
            <a:endParaRPr lang="zh-TW" altLang="en-US" dirty="0">
              <a:latin typeface="Microsoft JhengHei" panose="020B0604030504040204" pitchFamily="34" charset="-120"/>
              <a:ea typeface="Microsoft JhengHei" panose="020B0604030504040204" pitchFamily="34" charset="-120"/>
            </a:endParaRPr>
          </a:p>
        </p:txBody>
      </p:sp>
      <p:sp>
        <p:nvSpPr>
          <p:cNvPr id="3" name="投影片編號版面配置區 2"/>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765842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grpSp>
        <p:nvGrpSpPr>
          <p:cNvPr id="3" name="Group 3"/>
          <p:cNvGrpSpPr/>
          <p:nvPr/>
        </p:nvGrpSpPr>
        <p:grpSpPr>
          <a:xfrm>
            <a:off x="4419600" y="2709900"/>
            <a:ext cx="8843501" cy="1976400"/>
            <a:chOff x="0" y="0"/>
            <a:chExt cx="3402901" cy="1290177"/>
          </a:xfrm>
        </p:grpSpPr>
        <p:sp>
          <p:nvSpPr>
            <p:cNvPr id="4" name="Freeform 4"/>
            <p:cNvSpPr/>
            <p:nvPr/>
          </p:nvSpPr>
          <p:spPr>
            <a:xfrm>
              <a:off x="0" y="0"/>
              <a:ext cx="3402901" cy="1290177"/>
            </a:xfrm>
            <a:custGeom>
              <a:avLst/>
              <a:gdLst/>
              <a:ahLst/>
              <a:cxnLst/>
              <a:rect l="l" t="t" r="r" b="b"/>
              <a:pathLst>
                <a:path w="3402901" h="1290177">
                  <a:moveTo>
                    <a:pt x="59920" y="0"/>
                  </a:moveTo>
                  <a:lnTo>
                    <a:pt x="3342981" y="0"/>
                  </a:lnTo>
                  <a:cubicBezTo>
                    <a:pt x="3358873" y="0"/>
                    <a:pt x="3374114" y="6313"/>
                    <a:pt x="3385351" y="17550"/>
                  </a:cubicBezTo>
                  <a:cubicBezTo>
                    <a:pt x="3396588" y="28787"/>
                    <a:pt x="3402901" y="44028"/>
                    <a:pt x="3402901" y="59920"/>
                  </a:cubicBezTo>
                  <a:lnTo>
                    <a:pt x="3402901" y="1230257"/>
                  </a:lnTo>
                  <a:cubicBezTo>
                    <a:pt x="3402901" y="1246149"/>
                    <a:pt x="3396588" y="1261390"/>
                    <a:pt x="3385351" y="1272627"/>
                  </a:cubicBezTo>
                  <a:cubicBezTo>
                    <a:pt x="3374114" y="1283864"/>
                    <a:pt x="3358873" y="1290177"/>
                    <a:pt x="3342981" y="1290177"/>
                  </a:cubicBezTo>
                  <a:lnTo>
                    <a:pt x="59920" y="1290177"/>
                  </a:lnTo>
                  <a:cubicBezTo>
                    <a:pt x="44028" y="1290177"/>
                    <a:pt x="28787" y="1283864"/>
                    <a:pt x="17550" y="1272627"/>
                  </a:cubicBezTo>
                  <a:cubicBezTo>
                    <a:pt x="6313" y="1261390"/>
                    <a:pt x="0" y="1246149"/>
                    <a:pt x="0" y="1230257"/>
                  </a:cubicBezTo>
                  <a:lnTo>
                    <a:pt x="0" y="59920"/>
                  </a:lnTo>
                  <a:cubicBezTo>
                    <a:pt x="0" y="44028"/>
                    <a:pt x="6313" y="28787"/>
                    <a:pt x="17550" y="17550"/>
                  </a:cubicBezTo>
                  <a:cubicBezTo>
                    <a:pt x="28787" y="6313"/>
                    <a:pt x="44028" y="0"/>
                    <a:pt x="59920" y="0"/>
                  </a:cubicBezTo>
                  <a:close/>
                </a:path>
              </a:pathLst>
            </a:custGeom>
            <a:solidFill>
              <a:srgbClr val="E4E4E5"/>
            </a:solidFill>
          </p:spPr>
        </p:sp>
        <p:sp>
          <p:nvSpPr>
            <p:cNvPr id="5" name="TextBox 5"/>
            <p:cNvSpPr txBox="1"/>
            <p:nvPr/>
          </p:nvSpPr>
          <p:spPr>
            <a:xfrm>
              <a:off x="0" y="-47625"/>
              <a:ext cx="3402901" cy="1337802"/>
            </a:xfrm>
            <a:prstGeom prst="rect">
              <a:avLst/>
            </a:prstGeom>
          </p:spPr>
          <p:txBody>
            <a:bodyPr lIns="50800" tIns="50800" rIns="50800" bIns="50800" rtlCol="0" anchor="ctr"/>
            <a:lstStyle/>
            <a:p>
              <a:pPr algn="ctr">
                <a:lnSpc>
                  <a:spcPts val="3407"/>
                </a:lnSpc>
              </a:pPr>
              <a:endParaRPr>
                <a:latin typeface="微軟正黑體" panose="020B0604030504040204" pitchFamily="34" charset="-120"/>
                <a:ea typeface="微軟正黑體" panose="020B0604030504040204" pitchFamily="34" charset="-120"/>
              </a:endParaRPr>
            </a:p>
          </p:txBody>
        </p:sp>
      </p:grpSp>
      <p:grpSp>
        <p:nvGrpSpPr>
          <p:cNvPr id="7" name="Group 7"/>
          <p:cNvGrpSpPr/>
          <p:nvPr/>
        </p:nvGrpSpPr>
        <p:grpSpPr>
          <a:xfrm>
            <a:off x="15509028" y="-1276775"/>
            <a:ext cx="4028288" cy="402828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47A1"/>
            </a:solidFill>
          </p:spPr>
        </p:sp>
        <p:sp>
          <p:nvSpPr>
            <p:cNvPr id="9" name="TextBox 9"/>
            <p:cNvSpPr txBox="1"/>
            <p:nvPr/>
          </p:nvSpPr>
          <p:spPr>
            <a:xfrm>
              <a:off x="76200" y="47625"/>
              <a:ext cx="660400" cy="688975"/>
            </a:xfrm>
            <a:prstGeom prst="rect">
              <a:avLst/>
            </a:prstGeom>
          </p:spPr>
          <p:txBody>
            <a:bodyPr lIns="50800" tIns="50800" rIns="50800" bIns="50800" rtlCol="0" anchor="ctr"/>
            <a:lstStyle/>
            <a:p>
              <a:pPr algn="ctr">
                <a:lnSpc>
                  <a:spcPts val="1523"/>
                </a:lnSpc>
              </a:pPr>
              <a:endParaRPr>
                <a:latin typeface="微軟正黑體" panose="020B0604030504040204" pitchFamily="34" charset="-120"/>
                <a:ea typeface="微軟正黑體" panose="020B0604030504040204" pitchFamily="34" charset="-120"/>
              </a:endParaRPr>
            </a:p>
          </p:txBody>
        </p:sp>
      </p:grpSp>
      <p:grpSp>
        <p:nvGrpSpPr>
          <p:cNvPr id="13" name="Group 13"/>
          <p:cNvGrpSpPr/>
          <p:nvPr/>
        </p:nvGrpSpPr>
        <p:grpSpPr>
          <a:xfrm>
            <a:off x="-3810000" y="4686300"/>
            <a:ext cx="5300574" cy="53005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33350" cap="sq">
              <a:solidFill>
                <a:srgbClr val="0E47A1"/>
              </a:solidFill>
              <a:prstDash val="solid"/>
              <a:miter/>
            </a:ln>
          </p:spPr>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1523"/>
                </a:lnSpc>
              </a:pPr>
              <a:endParaRPr>
                <a:latin typeface="微軟正黑體" panose="020B0604030504040204" pitchFamily="34" charset="-120"/>
                <a:ea typeface="微軟正黑體" panose="020B0604030504040204" pitchFamily="34" charset="-120"/>
              </a:endParaRPr>
            </a:p>
          </p:txBody>
        </p:sp>
      </p:grpSp>
      <p:sp>
        <p:nvSpPr>
          <p:cNvPr id="22" name="文字方塊 21">
            <a:extLst>
              <a:ext uri="{FF2B5EF4-FFF2-40B4-BE49-F238E27FC236}">
                <a16:creationId xmlns:a16="http://schemas.microsoft.com/office/drawing/2014/main" id="{FD780CA0-CC9C-47CC-AAAA-79775F0E7F4C}"/>
              </a:ext>
            </a:extLst>
          </p:cNvPr>
          <p:cNvSpPr txBox="1"/>
          <p:nvPr/>
        </p:nvSpPr>
        <p:spPr>
          <a:xfrm>
            <a:off x="5511078" y="3282601"/>
            <a:ext cx="5538976" cy="830997"/>
          </a:xfrm>
          <a:prstGeom prst="rect">
            <a:avLst/>
          </a:prstGeom>
          <a:noFill/>
        </p:spPr>
        <p:txBody>
          <a:bodyPr wrap="square" rtlCol="0">
            <a:spAutoFit/>
          </a:bodyPr>
          <a:lstStyle/>
          <a:p>
            <a:r>
              <a:rPr lang="zh-TW" altLang="en-US" sz="4800" b="1" dirty="0" smtClean="0">
                <a:latin typeface="微軟正黑體" panose="020B0604030504040204" pitchFamily="34" charset="-120"/>
                <a:ea typeface="微軟正黑體" panose="020B0604030504040204" pitchFamily="34" charset="-120"/>
              </a:rPr>
              <a:t>肌少症介紹</a:t>
            </a:r>
            <a:endParaRPr lang="zh-TW" altLang="en-US" sz="4800" b="1" dirty="0">
              <a:latin typeface="微軟正黑體" panose="020B0604030504040204" pitchFamily="34" charset="-120"/>
              <a:ea typeface="微軟正黑體" panose="020B0604030504040204" pitchFamily="34" charset="-120"/>
            </a:endParaRPr>
          </a:p>
        </p:txBody>
      </p:sp>
      <p:grpSp>
        <p:nvGrpSpPr>
          <p:cNvPr id="24" name="群組 23">
            <a:extLst>
              <a:ext uri="{FF2B5EF4-FFF2-40B4-BE49-F238E27FC236}">
                <a16:creationId xmlns:a16="http://schemas.microsoft.com/office/drawing/2014/main" id="{FB0D6C43-C8E7-4C93-BE1E-8FB2478BF63E}"/>
              </a:ext>
            </a:extLst>
          </p:cNvPr>
          <p:cNvGrpSpPr/>
          <p:nvPr/>
        </p:nvGrpSpPr>
        <p:grpSpPr>
          <a:xfrm>
            <a:off x="3789600" y="3012127"/>
            <a:ext cx="1440000" cy="1440000"/>
            <a:chOff x="2202132" y="2719345"/>
            <a:chExt cx="1260000" cy="1260000"/>
          </a:xfrm>
        </p:grpSpPr>
        <p:sp>
          <p:nvSpPr>
            <p:cNvPr id="19" name="Freeform 19"/>
            <p:cNvSpPr/>
            <p:nvPr/>
          </p:nvSpPr>
          <p:spPr>
            <a:xfrm>
              <a:off x="2202132" y="2719345"/>
              <a:ext cx="1260000" cy="126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50F"/>
            </a:solidFill>
          </p:spPr>
        </p:sp>
        <p:sp>
          <p:nvSpPr>
            <p:cNvPr id="23" name="文字方塊 22">
              <a:extLst>
                <a:ext uri="{FF2B5EF4-FFF2-40B4-BE49-F238E27FC236}">
                  <a16:creationId xmlns:a16="http://schemas.microsoft.com/office/drawing/2014/main" id="{4C12F819-E0D7-4B99-A96A-4B1305F7F80E}"/>
                </a:ext>
              </a:extLst>
            </p:cNvPr>
            <p:cNvSpPr txBox="1"/>
            <p:nvPr/>
          </p:nvSpPr>
          <p:spPr>
            <a:xfrm>
              <a:off x="2354610" y="2944176"/>
              <a:ext cx="955043" cy="830997"/>
            </a:xfrm>
            <a:prstGeom prst="rect">
              <a:avLst/>
            </a:prstGeom>
            <a:noFill/>
          </p:spPr>
          <p:txBody>
            <a:bodyPr wrap="square" rtlCol="0">
              <a:spAutoFit/>
            </a:bodyPr>
            <a:lstStyle/>
            <a:p>
              <a:pPr algn="ctr"/>
              <a:r>
                <a:rPr lang="en-US" altLang="zh-TW" sz="4800" b="1" dirty="0">
                  <a:latin typeface="微軟正黑體" panose="020B0604030504040204" pitchFamily="34" charset="-120"/>
                  <a:ea typeface="微軟正黑體" panose="020B0604030504040204" pitchFamily="34" charset="-120"/>
                </a:rPr>
                <a:t>1</a:t>
              </a:r>
              <a:endParaRPr lang="zh-TW" altLang="en-US" sz="4800" b="1" dirty="0">
                <a:latin typeface="微軟正黑體" panose="020B0604030504040204" pitchFamily="34" charset="-120"/>
                <a:ea typeface="微軟正黑體" panose="020B0604030504040204" pitchFamily="34" charset="-120"/>
              </a:endParaRPr>
            </a:p>
          </p:txBody>
        </p:sp>
      </p:grpSp>
      <p:grpSp>
        <p:nvGrpSpPr>
          <p:cNvPr id="25" name="Group 3">
            <a:extLst>
              <a:ext uri="{FF2B5EF4-FFF2-40B4-BE49-F238E27FC236}">
                <a16:creationId xmlns:a16="http://schemas.microsoft.com/office/drawing/2014/main" id="{C52978A6-B19D-4C22-AF6F-4D090526D4BF}"/>
              </a:ext>
            </a:extLst>
          </p:cNvPr>
          <p:cNvGrpSpPr/>
          <p:nvPr/>
        </p:nvGrpSpPr>
        <p:grpSpPr>
          <a:xfrm>
            <a:off x="4419600" y="5141074"/>
            <a:ext cx="8843501" cy="1976400"/>
            <a:chOff x="0" y="0"/>
            <a:chExt cx="3402901" cy="1290177"/>
          </a:xfrm>
        </p:grpSpPr>
        <p:sp>
          <p:nvSpPr>
            <p:cNvPr id="26" name="Freeform 4">
              <a:extLst>
                <a:ext uri="{FF2B5EF4-FFF2-40B4-BE49-F238E27FC236}">
                  <a16:creationId xmlns:a16="http://schemas.microsoft.com/office/drawing/2014/main" id="{E91489E5-B1B7-4B1D-B809-7757A3050374}"/>
                </a:ext>
              </a:extLst>
            </p:cNvPr>
            <p:cNvSpPr/>
            <p:nvPr/>
          </p:nvSpPr>
          <p:spPr>
            <a:xfrm>
              <a:off x="0" y="0"/>
              <a:ext cx="3402901" cy="1290177"/>
            </a:xfrm>
            <a:custGeom>
              <a:avLst/>
              <a:gdLst/>
              <a:ahLst/>
              <a:cxnLst/>
              <a:rect l="l" t="t" r="r" b="b"/>
              <a:pathLst>
                <a:path w="3402901" h="1290177">
                  <a:moveTo>
                    <a:pt x="59920" y="0"/>
                  </a:moveTo>
                  <a:lnTo>
                    <a:pt x="3342981" y="0"/>
                  </a:lnTo>
                  <a:cubicBezTo>
                    <a:pt x="3358873" y="0"/>
                    <a:pt x="3374114" y="6313"/>
                    <a:pt x="3385351" y="17550"/>
                  </a:cubicBezTo>
                  <a:cubicBezTo>
                    <a:pt x="3396588" y="28787"/>
                    <a:pt x="3402901" y="44028"/>
                    <a:pt x="3402901" y="59920"/>
                  </a:cubicBezTo>
                  <a:lnTo>
                    <a:pt x="3402901" y="1230257"/>
                  </a:lnTo>
                  <a:cubicBezTo>
                    <a:pt x="3402901" y="1246149"/>
                    <a:pt x="3396588" y="1261390"/>
                    <a:pt x="3385351" y="1272627"/>
                  </a:cubicBezTo>
                  <a:cubicBezTo>
                    <a:pt x="3374114" y="1283864"/>
                    <a:pt x="3358873" y="1290177"/>
                    <a:pt x="3342981" y="1290177"/>
                  </a:cubicBezTo>
                  <a:lnTo>
                    <a:pt x="59920" y="1290177"/>
                  </a:lnTo>
                  <a:cubicBezTo>
                    <a:pt x="44028" y="1290177"/>
                    <a:pt x="28787" y="1283864"/>
                    <a:pt x="17550" y="1272627"/>
                  </a:cubicBezTo>
                  <a:cubicBezTo>
                    <a:pt x="6313" y="1261390"/>
                    <a:pt x="0" y="1246149"/>
                    <a:pt x="0" y="1230257"/>
                  </a:cubicBezTo>
                  <a:lnTo>
                    <a:pt x="0" y="59920"/>
                  </a:lnTo>
                  <a:cubicBezTo>
                    <a:pt x="0" y="44028"/>
                    <a:pt x="6313" y="28787"/>
                    <a:pt x="17550" y="17550"/>
                  </a:cubicBezTo>
                  <a:cubicBezTo>
                    <a:pt x="28787" y="6313"/>
                    <a:pt x="44028" y="0"/>
                    <a:pt x="59920" y="0"/>
                  </a:cubicBezTo>
                  <a:close/>
                </a:path>
              </a:pathLst>
            </a:custGeom>
            <a:solidFill>
              <a:srgbClr val="E4E4E5"/>
            </a:solidFill>
          </p:spPr>
        </p:sp>
        <p:sp>
          <p:nvSpPr>
            <p:cNvPr id="27" name="TextBox 5">
              <a:extLst>
                <a:ext uri="{FF2B5EF4-FFF2-40B4-BE49-F238E27FC236}">
                  <a16:creationId xmlns:a16="http://schemas.microsoft.com/office/drawing/2014/main" id="{A3F312C3-0816-4FFA-959E-410E0848D39C}"/>
                </a:ext>
              </a:extLst>
            </p:cNvPr>
            <p:cNvSpPr txBox="1"/>
            <p:nvPr/>
          </p:nvSpPr>
          <p:spPr>
            <a:xfrm>
              <a:off x="0" y="-47625"/>
              <a:ext cx="3402901" cy="1337802"/>
            </a:xfrm>
            <a:prstGeom prst="rect">
              <a:avLst/>
            </a:prstGeom>
          </p:spPr>
          <p:txBody>
            <a:bodyPr lIns="50800" tIns="50800" rIns="50800" bIns="50800" rtlCol="0" anchor="ctr"/>
            <a:lstStyle/>
            <a:p>
              <a:pPr algn="ctr">
                <a:lnSpc>
                  <a:spcPts val="3407"/>
                </a:lnSpc>
              </a:pPr>
              <a:endParaRPr>
                <a:latin typeface="微軟正黑體" panose="020B0604030504040204" pitchFamily="34" charset="-120"/>
                <a:ea typeface="微軟正黑體" panose="020B0604030504040204" pitchFamily="34" charset="-120"/>
              </a:endParaRPr>
            </a:p>
          </p:txBody>
        </p:sp>
      </p:grpSp>
      <p:grpSp>
        <p:nvGrpSpPr>
          <p:cNvPr id="28" name="群組 27">
            <a:extLst>
              <a:ext uri="{FF2B5EF4-FFF2-40B4-BE49-F238E27FC236}">
                <a16:creationId xmlns:a16="http://schemas.microsoft.com/office/drawing/2014/main" id="{D90D728E-6AD3-4346-BEC3-7EE7137B4B46}"/>
              </a:ext>
            </a:extLst>
          </p:cNvPr>
          <p:cNvGrpSpPr/>
          <p:nvPr/>
        </p:nvGrpSpPr>
        <p:grpSpPr>
          <a:xfrm>
            <a:off x="3789600" y="5430138"/>
            <a:ext cx="1440000" cy="1440000"/>
            <a:chOff x="2202132" y="2719345"/>
            <a:chExt cx="1260000" cy="1260000"/>
          </a:xfrm>
          <a:solidFill>
            <a:srgbClr val="0E47A1"/>
          </a:solidFill>
        </p:grpSpPr>
        <p:sp>
          <p:nvSpPr>
            <p:cNvPr id="29" name="Freeform 19">
              <a:extLst>
                <a:ext uri="{FF2B5EF4-FFF2-40B4-BE49-F238E27FC236}">
                  <a16:creationId xmlns:a16="http://schemas.microsoft.com/office/drawing/2014/main" id="{091678AE-FFA3-4876-BE38-FF9E694FD3EE}"/>
                </a:ext>
              </a:extLst>
            </p:cNvPr>
            <p:cNvSpPr/>
            <p:nvPr/>
          </p:nvSpPr>
          <p:spPr>
            <a:xfrm>
              <a:off x="2202132" y="2719345"/>
              <a:ext cx="1260000" cy="126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sp>
        <p:sp>
          <p:nvSpPr>
            <p:cNvPr id="30" name="文字方塊 29">
              <a:extLst>
                <a:ext uri="{FF2B5EF4-FFF2-40B4-BE49-F238E27FC236}">
                  <a16:creationId xmlns:a16="http://schemas.microsoft.com/office/drawing/2014/main" id="{8C123EA0-7ADE-4065-97FD-7D504A3C14D1}"/>
                </a:ext>
              </a:extLst>
            </p:cNvPr>
            <p:cNvSpPr txBox="1"/>
            <p:nvPr/>
          </p:nvSpPr>
          <p:spPr>
            <a:xfrm>
              <a:off x="2354610" y="2944176"/>
              <a:ext cx="955043" cy="830997"/>
            </a:xfrm>
            <a:prstGeom prst="rect">
              <a:avLst/>
            </a:prstGeom>
            <a:grpFill/>
          </p:spPr>
          <p:txBody>
            <a:bodyPr wrap="square" rtlCol="0">
              <a:spAutoFit/>
            </a:bodyPr>
            <a:lstStyle/>
            <a:p>
              <a:pPr algn="ctr"/>
              <a:r>
                <a:rPr lang="en-US" altLang="zh-TW" sz="4800" b="1" dirty="0">
                  <a:solidFill>
                    <a:schemeClr val="bg1"/>
                  </a:solidFill>
                  <a:latin typeface="微軟正黑體" panose="020B0604030504040204" pitchFamily="34" charset="-120"/>
                  <a:ea typeface="微軟正黑體" panose="020B0604030504040204" pitchFamily="34" charset="-120"/>
                </a:rPr>
                <a:t>2</a:t>
              </a:r>
              <a:endParaRPr lang="zh-TW" altLang="en-US" sz="4800" b="1" dirty="0">
                <a:solidFill>
                  <a:schemeClr val="bg1"/>
                </a:solidFill>
                <a:latin typeface="微軟正黑體" panose="020B0604030504040204" pitchFamily="34" charset="-120"/>
                <a:ea typeface="微軟正黑體" panose="020B0604030504040204" pitchFamily="34" charset="-120"/>
              </a:endParaRPr>
            </a:p>
          </p:txBody>
        </p:sp>
      </p:grpSp>
      <p:grpSp>
        <p:nvGrpSpPr>
          <p:cNvPr id="31" name="Group 3">
            <a:extLst>
              <a:ext uri="{FF2B5EF4-FFF2-40B4-BE49-F238E27FC236}">
                <a16:creationId xmlns:a16="http://schemas.microsoft.com/office/drawing/2014/main" id="{9ED53630-D479-428B-99BB-68C34E031159}"/>
              </a:ext>
            </a:extLst>
          </p:cNvPr>
          <p:cNvGrpSpPr/>
          <p:nvPr/>
        </p:nvGrpSpPr>
        <p:grpSpPr>
          <a:xfrm>
            <a:off x="4419600" y="7634625"/>
            <a:ext cx="8843501" cy="1977076"/>
            <a:chOff x="0" y="0"/>
            <a:chExt cx="3402901" cy="1290177"/>
          </a:xfrm>
        </p:grpSpPr>
        <p:sp>
          <p:nvSpPr>
            <p:cNvPr id="32" name="Freeform 4">
              <a:extLst>
                <a:ext uri="{FF2B5EF4-FFF2-40B4-BE49-F238E27FC236}">
                  <a16:creationId xmlns:a16="http://schemas.microsoft.com/office/drawing/2014/main" id="{8B71EA24-7E0B-4479-A4A4-5768FAC9E2FB}"/>
                </a:ext>
              </a:extLst>
            </p:cNvPr>
            <p:cNvSpPr/>
            <p:nvPr/>
          </p:nvSpPr>
          <p:spPr>
            <a:xfrm>
              <a:off x="0" y="0"/>
              <a:ext cx="3402901" cy="1290177"/>
            </a:xfrm>
            <a:custGeom>
              <a:avLst/>
              <a:gdLst/>
              <a:ahLst/>
              <a:cxnLst/>
              <a:rect l="l" t="t" r="r" b="b"/>
              <a:pathLst>
                <a:path w="3402901" h="1290177">
                  <a:moveTo>
                    <a:pt x="59920" y="0"/>
                  </a:moveTo>
                  <a:lnTo>
                    <a:pt x="3342981" y="0"/>
                  </a:lnTo>
                  <a:cubicBezTo>
                    <a:pt x="3358873" y="0"/>
                    <a:pt x="3374114" y="6313"/>
                    <a:pt x="3385351" y="17550"/>
                  </a:cubicBezTo>
                  <a:cubicBezTo>
                    <a:pt x="3396588" y="28787"/>
                    <a:pt x="3402901" y="44028"/>
                    <a:pt x="3402901" y="59920"/>
                  </a:cubicBezTo>
                  <a:lnTo>
                    <a:pt x="3402901" y="1230257"/>
                  </a:lnTo>
                  <a:cubicBezTo>
                    <a:pt x="3402901" y="1246149"/>
                    <a:pt x="3396588" y="1261390"/>
                    <a:pt x="3385351" y="1272627"/>
                  </a:cubicBezTo>
                  <a:cubicBezTo>
                    <a:pt x="3374114" y="1283864"/>
                    <a:pt x="3358873" y="1290177"/>
                    <a:pt x="3342981" y="1290177"/>
                  </a:cubicBezTo>
                  <a:lnTo>
                    <a:pt x="59920" y="1290177"/>
                  </a:lnTo>
                  <a:cubicBezTo>
                    <a:pt x="44028" y="1290177"/>
                    <a:pt x="28787" y="1283864"/>
                    <a:pt x="17550" y="1272627"/>
                  </a:cubicBezTo>
                  <a:cubicBezTo>
                    <a:pt x="6313" y="1261390"/>
                    <a:pt x="0" y="1246149"/>
                    <a:pt x="0" y="1230257"/>
                  </a:cubicBezTo>
                  <a:lnTo>
                    <a:pt x="0" y="59920"/>
                  </a:lnTo>
                  <a:cubicBezTo>
                    <a:pt x="0" y="44028"/>
                    <a:pt x="6313" y="28787"/>
                    <a:pt x="17550" y="17550"/>
                  </a:cubicBezTo>
                  <a:cubicBezTo>
                    <a:pt x="28787" y="6313"/>
                    <a:pt x="44028" y="0"/>
                    <a:pt x="59920" y="0"/>
                  </a:cubicBezTo>
                  <a:close/>
                </a:path>
              </a:pathLst>
            </a:custGeom>
            <a:solidFill>
              <a:srgbClr val="E4E4E5"/>
            </a:solidFill>
          </p:spPr>
        </p:sp>
        <p:sp>
          <p:nvSpPr>
            <p:cNvPr id="33" name="TextBox 5">
              <a:extLst>
                <a:ext uri="{FF2B5EF4-FFF2-40B4-BE49-F238E27FC236}">
                  <a16:creationId xmlns:a16="http://schemas.microsoft.com/office/drawing/2014/main" id="{E9FB9FAE-CD8A-4363-B52F-ED57C65F8188}"/>
                </a:ext>
              </a:extLst>
            </p:cNvPr>
            <p:cNvSpPr txBox="1"/>
            <p:nvPr/>
          </p:nvSpPr>
          <p:spPr>
            <a:xfrm>
              <a:off x="0" y="-47625"/>
              <a:ext cx="3402901" cy="1337802"/>
            </a:xfrm>
            <a:prstGeom prst="rect">
              <a:avLst/>
            </a:prstGeom>
          </p:spPr>
          <p:txBody>
            <a:bodyPr lIns="50800" tIns="50800" rIns="50800" bIns="50800" rtlCol="0" anchor="ctr"/>
            <a:lstStyle/>
            <a:p>
              <a:pPr algn="ctr">
                <a:lnSpc>
                  <a:spcPts val="3407"/>
                </a:lnSpc>
              </a:pPr>
              <a:endParaRPr>
                <a:latin typeface="微軟正黑體" panose="020B0604030504040204" pitchFamily="34" charset="-120"/>
                <a:ea typeface="微軟正黑體" panose="020B0604030504040204" pitchFamily="34" charset="-120"/>
              </a:endParaRPr>
            </a:p>
          </p:txBody>
        </p:sp>
      </p:grpSp>
      <p:grpSp>
        <p:nvGrpSpPr>
          <p:cNvPr id="34" name="群組 33">
            <a:extLst>
              <a:ext uri="{FF2B5EF4-FFF2-40B4-BE49-F238E27FC236}">
                <a16:creationId xmlns:a16="http://schemas.microsoft.com/office/drawing/2014/main" id="{E9C9C0B0-AE62-491F-BF82-5C8F281941A6}"/>
              </a:ext>
            </a:extLst>
          </p:cNvPr>
          <p:cNvGrpSpPr/>
          <p:nvPr/>
        </p:nvGrpSpPr>
        <p:grpSpPr>
          <a:xfrm>
            <a:off x="3789600" y="7903162"/>
            <a:ext cx="1440000" cy="1440000"/>
            <a:chOff x="2202132" y="2719345"/>
            <a:chExt cx="1260000" cy="1260000"/>
          </a:xfrm>
        </p:grpSpPr>
        <p:sp>
          <p:nvSpPr>
            <p:cNvPr id="35" name="Freeform 19">
              <a:extLst>
                <a:ext uri="{FF2B5EF4-FFF2-40B4-BE49-F238E27FC236}">
                  <a16:creationId xmlns:a16="http://schemas.microsoft.com/office/drawing/2014/main" id="{65FEAF1D-B8B3-4ECE-8D18-0ED9536E69E8}"/>
                </a:ext>
              </a:extLst>
            </p:cNvPr>
            <p:cNvSpPr/>
            <p:nvPr/>
          </p:nvSpPr>
          <p:spPr>
            <a:xfrm>
              <a:off x="2202132" y="2719345"/>
              <a:ext cx="1260000" cy="126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50F"/>
            </a:solidFill>
          </p:spPr>
        </p:sp>
        <p:sp>
          <p:nvSpPr>
            <p:cNvPr id="36" name="文字方塊 35">
              <a:extLst>
                <a:ext uri="{FF2B5EF4-FFF2-40B4-BE49-F238E27FC236}">
                  <a16:creationId xmlns:a16="http://schemas.microsoft.com/office/drawing/2014/main" id="{843A5CEF-6D4C-40D3-8F0B-CB796FFB8803}"/>
                </a:ext>
              </a:extLst>
            </p:cNvPr>
            <p:cNvSpPr txBox="1"/>
            <p:nvPr/>
          </p:nvSpPr>
          <p:spPr>
            <a:xfrm>
              <a:off x="2354610" y="2944176"/>
              <a:ext cx="955043" cy="830997"/>
            </a:xfrm>
            <a:prstGeom prst="rect">
              <a:avLst/>
            </a:prstGeom>
            <a:noFill/>
          </p:spPr>
          <p:txBody>
            <a:bodyPr wrap="square" rtlCol="0">
              <a:spAutoFit/>
            </a:bodyPr>
            <a:lstStyle/>
            <a:p>
              <a:pPr algn="ctr"/>
              <a:r>
                <a:rPr lang="en-US" altLang="zh-TW" sz="4800" b="1" dirty="0">
                  <a:latin typeface="微軟正黑體" panose="020B0604030504040204" pitchFamily="34" charset="-120"/>
                  <a:ea typeface="微軟正黑體" panose="020B0604030504040204" pitchFamily="34" charset="-120"/>
                </a:rPr>
                <a:t>3</a:t>
              </a:r>
              <a:endParaRPr lang="zh-TW" altLang="en-US" sz="4800" b="1" dirty="0">
                <a:latin typeface="微軟正黑體" panose="020B0604030504040204" pitchFamily="34" charset="-120"/>
                <a:ea typeface="微軟正黑體" panose="020B0604030504040204" pitchFamily="34" charset="-120"/>
              </a:endParaRPr>
            </a:p>
          </p:txBody>
        </p:sp>
      </p:grpSp>
      <p:sp>
        <p:nvSpPr>
          <p:cNvPr id="43" name="文字方塊 42">
            <a:extLst>
              <a:ext uri="{FF2B5EF4-FFF2-40B4-BE49-F238E27FC236}">
                <a16:creationId xmlns:a16="http://schemas.microsoft.com/office/drawing/2014/main" id="{E1E7A322-CE2B-4573-8BBC-8B8E05F07034}"/>
              </a:ext>
            </a:extLst>
          </p:cNvPr>
          <p:cNvSpPr txBox="1"/>
          <p:nvPr/>
        </p:nvSpPr>
        <p:spPr>
          <a:xfrm>
            <a:off x="1951244" y="701408"/>
            <a:ext cx="5538976" cy="1631216"/>
          </a:xfrm>
          <a:prstGeom prst="rect">
            <a:avLst/>
          </a:prstGeom>
          <a:noFill/>
        </p:spPr>
        <p:txBody>
          <a:bodyPr wrap="square" rtlCol="0">
            <a:spAutoFit/>
          </a:bodyPr>
          <a:lstStyle/>
          <a:p>
            <a:r>
              <a:rPr lang="en-US" altLang="zh-TW" sz="10000" b="1" dirty="0">
                <a:solidFill>
                  <a:srgbClr val="0E47A1"/>
                </a:solidFill>
                <a:latin typeface="微軟正黑體" panose="020B0604030504040204" pitchFamily="34" charset="-120"/>
                <a:ea typeface="微軟正黑體" panose="020B0604030504040204" pitchFamily="34" charset="-120"/>
              </a:rPr>
              <a:t>Outline</a:t>
            </a:r>
          </a:p>
        </p:txBody>
      </p:sp>
      <p:sp>
        <p:nvSpPr>
          <p:cNvPr id="44" name="文字方塊 43">
            <a:extLst>
              <a:ext uri="{FF2B5EF4-FFF2-40B4-BE49-F238E27FC236}">
                <a16:creationId xmlns:a16="http://schemas.microsoft.com/office/drawing/2014/main" id="{FD780CA0-CC9C-47CC-AAAA-79775F0E7F4C}"/>
              </a:ext>
            </a:extLst>
          </p:cNvPr>
          <p:cNvSpPr txBox="1"/>
          <p:nvPr/>
        </p:nvSpPr>
        <p:spPr>
          <a:xfrm>
            <a:off x="5511078" y="5713775"/>
            <a:ext cx="5538976" cy="830997"/>
          </a:xfrm>
          <a:prstGeom prst="rect">
            <a:avLst/>
          </a:prstGeom>
          <a:noFill/>
        </p:spPr>
        <p:txBody>
          <a:bodyPr wrap="square" rtlCol="0">
            <a:spAutoFit/>
          </a:bodyPr>
          <a:lstStyle/>
          <a:p>
            <a:r>
              <a:rPr lang="zh-TW" altLang="en-US" sz="4800" b="1" dirty="0">
                <a:latin typeface="微軟正黑體" panose="020B0604030504040204" pitchFamily="34" charset="-120"/>
                <a:ea typeface="微軟正黑體" panose="020B0604030504040204" pitchFamily="34" charset="-120"/>
              </a:rPr>
              <a:t>肌少</a:t>
            </a:r>
            <a:r>
              <a:rPr lang="zh-TW" altLang="en-US" sz="4800" b="1" dirty="0" smtClean="0">
                <a:latin typeface="微軟正黑體" panose="020B0604030504040204" pitchFamily="34" charset="-120"/>
                <a:ea typeface="微軟正黑體" panose="020B0604030504040204" pitchFamily="34" charset="-120"/>
              </a:rPr>
              <a:t>症篩檢與診斷</a:t>
            </a:r>
            <a:endParaRPr lang="zh-TW" altLang="en-US" sz="4800" b="1" dirty="0">
              <a:latin typeface="微軟正黑體" panose="020B0604030504040204" pitchFamily="34" charset="-120"/>
              <a:ea typeface="微軟正黑體" panose="020B0604030504040204" pitchFamily="34" charset="-120"/>
            </a:endParaRPr>
          </a:p>
        </p:txBody>
      </p:sp>
      <p:sp>
        <p:nvSpPr>
          <p:cNvPr id="45" name="文字方塊 44">
            <a:extLst>
              <a:ext uri="{FF2B5EF4-FFF2-40B4-BE49-F238E27FC236}">
                <a16:creationId xmlns:a16="http://schemas.microsoft.com/office/drawing/2014/main" id="{FD780CA0-CC9C-47CC-AAAA-79775F0E7F4C}"/>
              </a:ext>
            </a:extLst>
          </p:cNvPr>
          <p:cNvSpPr txBox="1"/>
          <p:nvPr/>
        </p:nvSpPr>
        <p:spPr>
          <a:xfrm>
            <a:off x="5511078" y="7930665"/>
            <a:ext cx="6804124" cy="1384995"/>
          </a:xfrm>
          <a:prstGeom prst="rect">
            <a:avLst/>
          </a:prstGeom>
          <a:noFill/>
        </p:spPr>
        <p:txBody>
          <a:bodyPr wrap="square" rtlCol="0">
            <a:spAutoFit/>
          </a:bodyPr>
          <a:lstStyle/>
          <a:p>
            <a:r>
              <a:rPr lang="zh-TW" altLang="en-US" sz="4800" b="1" dirty="0" smtClean="0">
                <a:latin typeface="微軟正黑體" panose="020B0604030504040204" pitchFamily="34" charset="-120"/>
                <a:ea typeface="微軟正黑體" panose="020B0604030504040204" pitchFamily="34" charset="-120"/>
              </a:rPr>
              <a:t>預防肌</a:t>
            </a:r>
            <a:r>
              <a:rPr lang="zh-TW" altLang="en-US" sz="4800" b="1" dirty="0">
                <a:latin typeface="微軟正黑體" panose="020B0604030504040204" pitchFamily="34" charset="-120"/>
                <a:ea typeface="微軟正黑體" panose="020B0604030504040204" pitchFamily="34" charset="-120"/>
              </a:rPr>
              <a:t>少</a:t>
            </a:r>
            <a:r>
              <a:rPr lang="zh-TW" altLang="en-US" sz="4800" b="1" dirty="0" smtClean="0">
                <a:latin typeface="微軟正黑體" panose="020B0604030504040204" pitchFamily="34" charset="-120"/>
                <a:ea typeface="微軟正黑體" panose="020B0604030504040204" pitchFamily="34" charset="-120"/>
              </a:rPr>
              <a:t>症</a:t>
            </a:r>
            <a:r>
              <a:rPr lang="zh-TW" altLang="en-US" sz="4800" b="1" dirty="0">
                <a:latin typeface="微軟正黑體" panose="020B0604030504040204" pitchFamily="34" charset="-120"/>
                <a:ea typeface="微軟正黑體" panose="020B0604030504040204" pitchFamily="34" charset="-120"/>
              </a:rPr>
              <a:t>飲食</a:t>
            </a:r>
            <a:r>
              <a:rPr lang="zh-TW" altLang="en-US" sz="4800" b="1" dirty="0" smtClean="0">
                <a:latin typeface="微軟正黑體" panose="020B0604030504040204" pitchFamily="34" charset="-120"/>
                <a:ea typeface="微軟正黑體" panose="020B0604030504040204" pitchFamily="34" charset="-120"/>
              </a:rPr>
              <a:t>策略</a:t>
            </a:r>
            <a:endParaRPr lang="en-US" altLang="zh-TW" sz="4800" b="1" dirty="0" smtClean="0">
              <a:latin typeface="微軟正黑體" panose="020B0604030504040204" pitchFamily="34" charset="-120"/>
              <a:ea typeface="微軟正黑體" panose="020B0604030504040204" pitchFamily="34" charset="-120"/>
            </a:endParaRPr>
          </a:p>
          <a:p>
            <a:r>
              <a:rPr lang="en-US" altLang="zh-TW" sz="3600" b="1" dirty="0" smtClean="0">
                <a:latin typeface="微軟正黑體" panose="020B0604030504040204" pitchFamily="34" charset="-120"/>
                <a:ea typeface="微軟正黑體" panose="020B0604030504040204" pitchFamily="34" charset="-120"/>
              </a:rPr>
              <a:t>(</a:t>
            </a:r>
            <a:r>
              <a:rPr lang="zh-TW" altLang="en-US" sz="3600" b="1" dirty="0" smtClean="0">
                <a:latin typeface="微軟正黑體" panose="020B0604030504040204" pitchFamily="34" charset="-120"/>
                <a:ea typeface="微軟正黑體" panose="020B0604030504040204" pitchFamily="34" charset="-120"/>
              </a:rPr>
              <a:t>一般、</a:t>
            </a:r>
            <a:r>
              <a:rPr lang="en-US" altLang="zh-TW" sz="3600" b="1" dirty="0" smtClean="0">
                <a:latin typeface="微軟正黑體" panose="020B0604030504040204" pitchFamily="34" charset="-120"/>
                <a:ea typeface="微軟正黑體" panose="020B0604030504040204" pitchFamily="34" charset="-120"/>
              </a:rPr>
              <a:t>COPD</a:t>
            </a:r>
            <a:r>
              <a:rPr lang="zh-TW" altLang="en-US" sz="3600" b="1" dirty="0" smtClean="0">
                <a:latin typeface="微軟正黑體" panose="020B0604030504040204" pitchFamily="34" charset="-120"/>
                <a:ea typeface="微軟正黑體" panose="020B0604030504040204" pitchFamily="34" charset="-120"/>
              </a:rPr>
              <a:t>、</a:t>
            </a:r>
            <a:r>
              <a:rPr lang="en-US" altLang="zh-TW" sz="3600" b="1" dirty="0" smtClean="0">
                <a:latin typeface="微軟正黑體" panose="020B0604030504040204" pitchFamily="34" charset="-120"/>
                <a:ea typeface="微軟正黑體" panose="020B0604030504040204" pitchFamily="34" charset="-120"/>
              </a:rPr>
              <a:t>ARDS</a:t>
            </a:r>
            <a:r>
              <a:rPr lang="zh-TW" altLang="en-US" sz="3600" b="1" dirty="0" smtClean="0">
                <a:latin typeface="微軟正黑體" panose="020B0604030504040204" pitchFamily="34" charset="-120"/>
                <a:ea typeface="微軟正黑體" panose="020B0604030504040204" pitchFamily="34" charset="-120"/>
              </a:rPr>
              <a:t>族群</a:t>
            </a:r>
            <a:r>
              <a:rPr lang="en-US" altLang="zh-TW" sz="3600" b="1" dirty="0" smtClean="0">
                <a:latin typeface="微軟正黑體" panose="020B0604030504040204" pitchFamily="34" charset="-120"/>
                <a:ea typeface="微軟正黑體" panose="020B0604030504040204" pitchFamily="34" charset="-120"/>
              </a:rPr>
              <a:t>)</a:t>
            </a:r>
            <a:endParaRPr lang="zh-TW" altLang="en-US" sz="48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29" name="文字方塊 28">
            <a:extLst>
              <a:ext uri="{FF2B5EF4-FFF2-40B4-BE49-F238E27FC236}">
                <a16:creationId xmlns:a16="http://schemas.microsoft.com/office/drawing/2014/main" id="{31380A8D-0F9E-5365-BF31-4C70ADCCF5F0}"/>
              </a:ext>
            </a:extLst>
          </p:cNvPr>
          <p:cNvSpPr txBox="1"/>
          <p:nvPr/>
        </p:nvSpPr>
        <p:spPr>
          <a:xfrm>
            <a:off x="4191000" y="3009900"/>
            <a:ext cx="10134600" cy="3770263"/>
          </a:xfrm>
          <a:prstGeom prst="rect">
            <a:avLst/>
          </a:prstGeom>
          <a:noFill/>
        </p:spPr>
        <p:txBody>
          <a:bodyPr wrap="square" rtlCol="0">
            <a:spAutoFit/>
          </a:bodyPr>
          <a:lstStyle/>
          <a:p>
            <a:pPr algn="ctr"/>
            <a:r>
              <a:rPr lang="en-US" altLang="zh-TW" sz="24000" b="1" dirty="0" smtClean="0">
                <a:solidFill>
                  <a:srgbClr val="0E47A1"/>
                </a:solidFill>
                <a:latin typeface="微軟正黑體" panose="020B0604030504040204" pitchFamily="34" charset="-120"/>
                <a:ea typeface="微軟正黑體" panose="020B0604030504040204" pitchFamily="34" charset="-120"/>
              </a:rPr>
              <a:t>Q &amp; A</a:t>
            </a:r>
            <a:endParaRPr lang="en-US" altLang="zh-TW" sz="24000" b="1" dirty="0">
              <a:solidFill>
                <a:srgbClr val="0E47A1"/>
              </a:solidFill>
              <a:latin typeface="微軟正黑體" panose="020B0604030504040204" pitchFamily="34" charset="-120"/>
              <a:ea typeface="微軟正黑體" panose="020B0604030504040204" pitchFamily="34" charset="-120"/>
            </a:endParaRPr>
          </a:p>
        </p:txBody>
      </p:sp>
      <p:sp>
        <p:nvSpPr>
          <p:cNvPr id="30" name="投影片編號版面配置區 29"/>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2" name="TextBox 2"/>
          <p:cNvSpPr txBox="1"/>
          <p:nvPr/>
        </p:nvSpPr>
        <p:spPr>
          <a:xfrm>
            <a:off x="1778799" y="4338539"/>
            <a:ext cx="14954036" cy="1205458"/>
          </a:xfrm>
          <a:prstGeom prst="rect">
            <a:avLst/>
          </a:prstGeom>
        </p:spPr>
        <p:txBody>
          <a:bodyPr wrap="square" lIns="0" tIns="0" rIns="0" bIns="0" rtlCol="0" anchor="t">
            <a:spAutoFit/>
          </a:bodyPr>
          <a:lstStyle/>
          <a:p>
            <a:pPr algn="ctr">
              <a:lnSpc>
                <a:spcPts val="9360"/>
              </a:lnSpc>
            </a:pPr>
            <a:r>
              <a:rPr lang="en-US" sz="12000" b="1" dirty="0" smtClean="0">
                <a:solidFill>
                  <a:srgbClr val="0E47A1"/>
                </a:solidFill>
                <a:latin typeface="微軟正黑體" panose="020B0604030504040204" pitchFamily="34" charset="-120"/>
                <a:ea typeface="微軟正黑體" panose="020B0604030504040204" pitchFamily="34" charset="-120"/>
                <a:cs typeface="DM Sans Bold"/>
                <a:sym typeface="DM Sans Bold"/>
              </a:rPr>
              <a:t>Thanks </a:t>
            </a:r>
            <a:r>
              <a:rPr lang="en-US" altLang="zh-TW" sz="12000" b="1" dirty="0" smtClean="0">
                <a:solidFill>
                  <a:srgbClr val="0E47A1"/>
                </a:solidFill>
                <a:latin typeface="微軟正黑體" panose="020B0604030504040204" pitchFamily="34" charset="-120"/>
                <a:ea typeface="微軟正黑體" panose="020B0604030504040204" pitchFamily="34" charset="-120"/>
                <a:cs typeface="DM Sans Bold"/>
                <a:sym typeface="DM Sans Bold"/>
              </a:rPr>
              <a:t>for attention!</a:t>
            </a:r>
            <a:endParaRPr lang="en-US" sz="12000" b="1" dirty="0">
              <a:solidFill>
                <a:srgbClr val="0E47A1"/>
              </a:solidFill>
              <a:latin typeface="微軟正黑體" panose="020B0604030504040204" pitchFamily="34" charset="-120"/>
              <a:ea typeface="微軟正黑體" panose="020B0604030504040204" pitchFamily="34" charset="-120"/>
              <a:cs typeface="DM Sans Bold"/>
              <a:sym typeface="DM Sans Bold"/>
            </a:endParaRPr>
          </a:p>
        </p:txBody>
      </p:sp>
      <p:sp>
        <p:nvSpPr>
          <p:cNvPr id="13" name="TextBox 13"/>
          <p:cNvSpPr txBox="1"/>
          <p:nvPr/>
        </p:nvSpPr>
        <p:spPr>
          <a:xfrm>
            <a:off x="15978721" y="6744784"/>
            <a:ext cx="754114" cy="786744"/>
          </a:xfrm>
          <a:prstGeom prst="rect">
            <a:avLst/>
          </a:prstGeom>
        </p:spPr>
        <p:txBody>
          <a:bodyPr lIns="50800" tIns="50800" rIns="50800" bIns="50800" rtlCol="0" anchor="ctr"/>
          <a:lstStyle/>
          <a:p>
            <a:pPr algn="ctr">
              <a:lnSpc>
                <a:spcPts val="1523"/>
              </a:lnSpc>
            </a:pPr>
            <a:endParaRPr/>
          </a:p>
        </p:txBody>
      </p:sp>
      <p:sp>
        <p:nvSpPr>
          <p:cNvPr id="14" name="Freeform 14"/>
          <p:cNvSpPr/>
          <p:nvPr/>
        </p:nvSpPr>
        <p:spPr>
          <a:xfrm>
            <a:off x="5530640" y="6398403"/>
            <a:ext cx="747509" cy="751411"/>
          </a:xfrm>
          <a:custGeom>
            <a:avLst/>
            <a:gdLst/>
            <a:ahLst/>
            <a:cxnLst/>
            <a:rect l="l" t="t" r="r" b="b"/>
            <a:pathLst>
              <a:path w="595940" h="595940">
                <a:moveTo>
                  <a:pt x="0" y="0"/>
                </a:moveTo>
                <a:lnTo>
                  <a:pt x="595940" y="0"/>
                </a:lnTo>
                <a:lnTo>
                  <a:pt x="595940" y="595939"/>
                </a:lnTo>
                <a:lnTo>
                  <a:pt x="0" y="595939"/>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15" name="Freeform 15"/>
          <p:cNvSpPr/>
          <p:nvPr/>
        </p:nvSpPr>
        <p:spPr>
          <a:xfrm>
            <a:off x="5530640" y="7653169"/>
            <a:ext cx="747508" cy="759391"/>
          </a:xfrm>
          <a:custGeom>
            <a:avLst/>
            <a:gdLst/>
            <a:ahLst/>
            <a:cxnLst/>
            <a:rect l="l" t="t" r="r" b="b"/>
            <a:pathLst>
              <a:path w="595940" h="595940">
                <a:moveTo>
                  <a:pt x="0" y="0"/>
                </a:moveTo>
                <a:lnTo>
                  <a:pt x="595940" y="0"/>
                </a:lnTo>
                <a:lnTo>
                  <a:pt x="595940" y="595940"/>
                </a:lnTo>
                <a:lnTo>
                  <a:pt x="0" y="59594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8" name="TextBox 18"/>
          <p:cNvSpPr txBox="1"/>
          <p:nvPr/>
        </p:nvSpPr>
        <p:spPr>
          <a:xfrm>
            <a:off x="6659148" y="6616924"/>
            <a:ext cx="7242183" cy="495007"/>
          </a:xfrm>
          <a:prstGeom prst="rect">
            <a:avLst/>
          </a:prstGeom>
        </p:spPr>
        <p:txBody>
          <a:bodyPr wrap="square" lIns="0" tIns="0" rIns="0" bIns="0" rtlCol="0" anchor="t">
            <a:spAutoFit/>
          </a:bodyPr>
          <a:lstStyle/>
          <a:p>
            <a:pPr algn="just">
              <a:lnSpc>
                <a:spcPts val="3779"/>
              </a:lnSpc>
            </a:pPr>
            <a:r>
              <a:rPr lang="en-US" sz="4400" dirty="0" smtClean="0">
                <a:solidFill>
                  <a:srgbClr val="191919"/>
                </a:solidFill>
                <a:latin typeface="微軟正黑體" panose="020B0604030504040204" pitchFamily="34" charset="-120"/>
                <a:ea typeface="微軟正黑體" panose="020B0604030504040204" pitchFamily="34" charset="-120"/>
                <a:cs typeface="Montserrat"/>
                <a:sym typeface="Montserrat"/>
              </a:rPr>
              <a:t>(02) 2555-3000 #2542</a:t>
            </a:r>
            <a:endParaRPr lang="en-US" sz="4400" dirty="0">
              <a:solidFill>
                <a:srgbClr val="191919"/>
              </a:solidFill>
              <a:latin typeface="微軟正黑體" panose="020B0604030504040204" pitchFamily="34" charset="-120"/>
              <a:ea typeface="微軟正黑體" panose="020B0604030504040204" pitchFamily="34" charset="-120"/>
              <a:cs typeface="Montserrat"/>
              <a:sym typeface="Montserrat"/>
            </a:endParaRPr>
          </a:p>
        </p:txBody>
      </p:sp>
      <p:sp>
        <p:nvSpPr>
          <p:cNvPr id="19" name="TextBox 19"/>
          <p:cNvSpPr txBox="1"/>
          <p:nvPr/>
        </p:nvSpPr>
        <p:spPr>
          <a:xfrm>
            <a:off x="6659147" y="7810500"/>
            <a:ext cx="7242183" cy="495007"/>
          </a:xfrm>
          <a:prstGeom prst="rect">
            <a:avLst/>
          </a:prstGeom>
        </p:spPr>
        <p:txBody>
          <a:bodyPr wrap="square" lIns="0" tIns="0" rIns="0" bIns="0" rtlCol="0" anchor="t">
            <a:spAutoFit/>
          </a:bodyPr>
          <a:lstStyle/>
          <a:p>
            <a:pPr algn="just">
              <a:lnSpc>
                <a:spcPts val="3779"/>
              </a:lnSpc>
            </a:pPr>
            <a:r>
              <a:rPr lang="en-US" sz="4400" dirty="0" smtClean="0">
                <a:solidFill>
                  <a:srgbClr val="191919"/>
                </a:solidFill>
                <a:latin typeface="微軟正黑體" panose="020B0604030504040204" pitchFamily="34" charset="-120"/>
                <a:ea typeface="微軟正黑體" panose="020B0604030504040204" pitchFamily="34" charset="-120"/>
                <a:cs typeface="Montserrat"/>
                <a:sym typeface="Montserrat"/>
              </a:rPr>
              <a:t>T1159@tpech.gov.tw</a:t>
            </a:r>
            <a:endParaRPr lang="en-US" sz="4400" dirty="0">
              <a:solidFill>
                <a:srgbClr val="191919"/>
              </a:solidFill>
              <a:latin typeface="微軟正黑體" panose="020B0604030504040204" pitchFamily="34" charset="-120"/>
              <a:ea typeface="微軟正黑體" panose="020B0604030504040204" pitchFamily="34" charset="-120"/>
              <a:cs typeface="Montserrat"/>
              <a:sym typeface="Montserrat"/>
            </a:endParaRPr>
          </a:p>
        </p:txBody>
      </p:sp>
      <p:pic>
        <p:nvPicPr>
          <p:cNvPr id="29" name="圖片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104900"/>
            <a:ext cx="2507839" cy="243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投影片編號版面配置區 29"/>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32" name="文字方塊 31">
            <a:extLst>
              <a:ext uri="{FF2B5EF4-FFF2-40B4-BE49-F238E27FC236}">
                <a16:creationId xmlns:a16="http://schemas.microsoft.com/office/drawing/2014/main" id="{D8211714-0649-46A6-B3ED-969B64182A45}"/>
              </a:ext>
            </a:extLst>
          </p:cNvPr>
          <p:cNvSpPr txBox="1"/>
          <p:nvPr/>
        </p:nvSpPr>
        <p:spPr>
          <a:xfrm>
            <a:off x="1030454" y="493600"/>
            <a:ext cx="10897457"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高齡者的生理變化</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34" name="文字方塊 33">
            <a:extLst>
              <a:ext uri="{FF2B5EF4-FFF2-40B4-BE49-F238E27FC236}">
                <a16:creationId xmlns:a16="http://schemas.microsoft.com/office/drawing/2014/main" id="{F8E73FBC-A670-4F2C-AB9D-79BC523AB4BB}"/>
              </a:ext>
            </a:extLst>
          </p:cNvPr>
          <p:cNvSpPr txBox="1"/>
          <p:nvPr/>
        </p:nvSpPr>
        <p:spPr>
          <a:xfrm>
            <a:off x="228600" y="7277100"/>
            <a:ext cx="4875176" cy="1754326"/>
          </a:xfrm>
          <a:prstGeom prst="rect">
            <a:avLst/>
          </a:prstGeom>
          <a:noFill/>
        </p:spPr>
        <p:txBody>
          <a:bodyPr wrap="square" rtlCol="0">
            <a:spAutoFit/>
          </a:bodyPr>
          <a:lstStyle/>
          <a:p>
            <a:pPr algn="ctr"/>
            <a:r>
              <a:rPr lang="zh-TW" altLang="en-US" sz="3600" b="1" dirty="0">
                <a:latin typeface="微軟正黑體" panose="020B0604030504040204" pitchFamily="34" charset="-120"/>
                <a:ea typeface="微軟正黑體" panose="020B0604030504040204" pitchFamily="34" charset="-120"/>
              </a:rPr>
              <a:t>牙齒數減少</a:t>
            </a:r>
            <a:endParaRPr lang="en-US" altLang="zh-TW" sz="3600" b="1" dirty="0">
              <a:latin typeface="微軟正黑體" panose="020B0604030504040204" pitchFamily="34" charset="-120"/>
              <a:ea typeface="微軟正黑體" panose="020B0604030504040204" pitchFamily="34" charset="-120"/>
            </a:endParaRPr>
          </a:p>
          <a:p>
            <a:pPr algn="ctr"/>
            <a:r>
              <a:rPr lang="zh-TW" altLang="en-US" sz="3600" b="1" dirty="0">
                <a:latin typeface="微軟正黑體" panose="020B0604030504040204" pitchFamily="34" charset="-120"/>
                <a:ea typeface="微軟正黑體" panose="020B0604030504040204" pitchFamily="34" charset="-120"/>
              </a:rPr>
              <a:t>唾液減少</a:t>
            </a:r>
            <a:endParaRPr lang="en-US" altLang="zh-TW" sz="3600" b="1" dirty="0">
              <a:latin typeface="微軟正黑體" panose="020B0604030504040204" pitchFamily="34" charset="-120"/>
              <a:ea typeface="微軟正黑體" panose="020B0604030504040204" pitchFamily="34" charset="-120"/>
            </a:endParaRPr>
          </a:p>
          <a:p>
            <a:pPr algn="ctr"/>
            <a:r>
              <a:rPr lang="zh-TW" altLang="en-US" sz="3600" b="1" dirty="0">
                <a:latin typeface="微軟正黑體" panose="020B0604030504040204" pitchFamily="34" charset="-120"/>
                <a:ea typeface="微軟正黑體" panose="020B0604030504040204" pitchFamily="34" charset="-120"/>
              </a:rPr>
              <a:t>味嗅覺改變</a:t>
            </a:r>
          </a:p>
        </p:txBody>
      </p:sp>
      <p:sp>
        <p:nvSpPr>
          <p:cNvPr id="65" name="矩形 64">
            <a:extLst>
              <a:ext uri="{FF2B5EF4-FFF2-40B4-BE49-F238E27FC236}">
                <a16:creationId xmlns:a16="http://schemas.microsoft.com/office/drawing/2014/main" id="{58B8022B-3A26-4C1D-88EE-8F81B2762EE3}"/>
              </a:ext>
            </a:extLst>
          </p:cNvPr>
          <p:cNvSpPr/>
          <p:nvPr/>
        </p:nvSpPr>
        <p:spPr>
          <a:xfrm>
            <a:off x="1313936" y="6157609"/>
            <a:ext cx="2646879" cy="953787"/>
          </a:xfrm>
          <a:prstGeom prst="rect">
            <a:avLst/>
          </a:prstGeom>
        </p:spPr>
        <p:txBody>
          <a:bodyPr wrap="none">
            <a:spAutoFit/>
          </a:bodyPr>
          <a:lstStyle/>
          <a:p>
            <a:pPr lvl="0" algn="ctr">
              <a:lnSpc>
                <a:spcPct val="130000"/>
              </a:lnSpc>
            </a:pPr>
            <a:r>
              <a:rPr lang="zh-TW" altLang="en-US" sz="4800" b="1" dirty="0">
                <a:solidFill>
                  <a:srgbClr val="FFC50F"/>
                </a:solidFill>
                <a:latin typeface="微軟正黑體" panose="020B0604030504040204" pitchFamily="34" charset="-120"/>
                <a:ea typeface="微軟正黑體" panose="020B0604030504040204" pitchFamily="34" charset="-120"/>
                <a:cs typeface="Microsoft YaHei" charset="0"/>
              </a:rPr>
              <a:t>口腔方面</a:t>
            </a:r>
            <a:endParaRPr lang="en-US" altLang="zh-CN" sz="4800" b="1" dirty="0">
              <a:solidFill>
                <a:srgbClr val="FFC50F"/>
              </a:solidFill>
              <a:latin typeface="微軟正黑體" panose="020B0604030504040204" pitchFamily="34" charset="-120"/>
              <a:ea typeface="微軟正黑體" panose="020B0604030504040204" pitchFamily="34" charset="-120"/>
              <a:cs typeface="Microsoft YaHei" charset="0"/>
            </a:endParaRPr>
          </a:p>
        </p:txBody>
      </p:sp>
      <p:grpSp>
        <p:nvGrpSpPr>
          <p:cNvPr id="66" name="组 3">
            <a:extLst>
              <a:ext uri="{FF2B5EF4-FFF2-40B4-BE49-F238E27FC236}">
                <a16:creationId xmlns:a16="http://schemas.microsoft.com/office/drawing/2014/main" id="{9B582CC3-9556-45BF-B7B2-88D98A0B83A2}"/>
              </a:ext>
            </a:extLst>
          </p:cNvPr>
          <p:cNvGrpSpPr/>
          <p:nvPr/>
        </p:nvGrpSpPr>
        <p:grpSpPr>
          <a:xfrm>
            <a:off x="1017376" y="2774765"/>
            <a:ext cx="3240000" cy="3240000"/>
            <a:chOff x="1140890" y="1580137"/>
            <a:chExt cx="2007124" cy="2007124"/>
          </a:xfrm>
          <a:solidFill>
            <a:srgbClr val="FFC50F"/>
          </a:solidFill>
        </p:grpSpPr>
        <p:sp>
          <p:nvSpPr>
            <p:cNvPr id="67" name="椭圆 9">
              <a:extLst>
                <a:ext uri="{FF2B5EF4-FFF2-40B4-BE49-F238E27FC236}">
                  <a16:creationId xmlns:a16="http://schemas.microsoft.com/office/drawing/2014/main" id="{FA025FF9-5713-42D2-BAE9-127A79211072}"/>
                </a:ext>
              </a:extLst>
            </p:cNvPr>
            <p:cNvSpPr/>
            <p:nvPr/>
          </p:nvSpPr>
          <p:spPr>
            <a:xfrm>
              <a:off x="1140890" y="1580137"/>
              <a:ext cx="2007124" cy="20071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68" name="椭圆 28">
              <a:extLst>
                <a:ext uri="{FF2B5EF4-FFF2-40B4-BE49-F238E27FC236}">
                  <a16:creationId xmlns:a16="http://schemas.microsoft.com/office/drawing/2014/main" id="{98C891B2-4D82-482B-8A5E-18A85DCE1BD9}"/>
                </a:ext>
              </a:extLst>
            </p:cNvPr>
            <p:cNvSpPr/>
            <p:nvPr/>
          </p:nvSpPr>
          <p:spPr>
            <a:xfrm>
              <a:off x="1219062" y="1658309"/>
              <a:ext cx="1850780" cy="1850780"/>
            </a:xfrm>
            <a:prstGeom prst="ellipse">
              <a:avLst/>
            </a:prstGeom>
            <a:grp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b="1" dirty="0">
                <a:solidFill>
                  <a:schemeClr val="bg1"/>
                </a:solidFill>
                <a:latin typeface="微軟正黑體" panose="020B0604030504040204" pitchFamily="34" charset="-120"/>
                <a:ea typeface="微軟正黑體" panose="020B0604030504040204" pitchFamily="34" charset="-120"/>
              </a:endParaRPr>
            </a:p>
          </p:txBody>
        </p:sp>
      </p:grpSp>
      <p:sp>
        <p:nvSpPr>
          <p:cNvPr id="69" name="Freeform 25">
            <a:extLst>
              <a:ext uri="{FF2B5EF4-FFF2-40B4-BE49-F238E27FC236}">
                <a16:creationId xmlns:a16="http://schemas.microsoft.com/office/drawing/2014/main" id="{0D167E19-70BF-4ADD-91F7-790F08BAD70C}"/>
              </a:ext>
            </a:extLst>
          </p:cNvPr>
          <p:cNvSpPr>
            <a:spLocks/>
          </p:cNvSpPr>
          <p:nvPr/>
        </p:nvSpPr>
        <p:spPr bwMode="auto">
          <a:xfrm>
            <a:off x="1964182" y="3581262"/>
            <a:ext cx="1404013" cy="1671778"/>
          </a:xfrm>
          <a:custGeom>
            <a:avLst/>
            <a:gdLst>
              <a:gd name="T0" fmla="*/ 735 w 856"/>
              <a:gd name="T1" fmla="*/ 9 h 1110"/>
              <a:gd name="T2" fmla="*/ 768 w 856"/>
              <a:gd name="T3" fmla="*/ 23 h 1110"/>
              <a:gd name="T4" fmla="*/ 799 w 856"/>
              <a:gd name="T5" fmla="*/ 48 h 1110"/>
              <a:gd name="T6" fmla="*/ 825 w 856"/>
              <a:gd name="T7" fmla="*/ 85 h 1110"/>
              <a:gd name="T8" fmla="*/ 844 w 856"/>
              <a:gd name="T9" fmla="*/ 136 h 1110"/>
              <a:gd name="T10" fmla="*/ 855 w 856"/>
              <a:gd name="T11" fmla="*/ 200 h 1110"/>
              <a:gd name="T12" fmla="*/ 853 w 856"/>
              <a:gd name="T13" fmla="*/ 279 h 1110"/>
              <a:gd name="T14" fmla="*/ 839 w 856"/>
              <a:gd name="T15" fmla="*/ 376 h 1110"/>
              <a:gd name="T16" fmla="*/ 810 w 856"/>
              <a:gd name="T17" fmla="*/ 490 h 1110"/>
              <a:gd name="T18" fmla="*/ 764 w 856"/>
              <a:gd name="T19" fmla="*/ 623 h 1110"/>
              <a:gd name="T20" fmla="*/ 699 w 856"/>
              <a:gd name="T21" fmla="*/ 776 h 1110"/>
              <a:gd name="T22" fmla="*/ 654 w 856"/>
              <a:gd name="T23" fmla="*/ 863 h 1110"/>
              <a:gd name="T24" fmla="*/ 595 w 856"/>
              <a:gd name="T25" fmla="*/ 952 h 1110"/>
              <a:gd name="T26" fmla="*/ 546 w 856"/>
              <a:gd name="T27" fmla="*/ 1008 h 1110"/>
              <a:gd name="T28" fmla="*/ 520 w 856"/>
              <a:gd name="T29" fmla="*/ 1025 h 1110"/>
              <a:gd name="T30" fmla="*/ 506 w 856"/>
              <a:gd name="T31" fmla="*/ 1019 h 1110"/>
              <a:gd name="T32" fmla="*/ 499 w 856"/>
              <a:gd name="T33" fmla="*/ 995 h 1110"/>
              <a:gd name="T34" fmla="*/ 500 w 856"/>
              <a:gd name="T35" fmla="*/ 949 h 1110"/>
              <a:gd name="T36" fmla="*/ 509 w 856"/>
              <a:gd name="T37" fmla="*/ 892 h 1110"/>
              <a:gd name="T38" fmla="*/ 527 w 856"/>
              <a:gd name="T39" fmla="*/ 760 h 1110"/>
              <a:gd name="T40" fmla="*/ 528 w 856"/>
              <a:gd name="T41" fmla="*/ 646 h 1110"/>
              <a:gd name="T42" fmla="*/ 519 w 856"/>
              <a:gd name="T43" fmla="*/ 582 h 1110"/>
              <a:gd name="T44" fmla="*/ 500 w 856"/>
              <a:gd name="T45" fmla="*/ 550 h 1110"/>
              <a:gd name="T46" fmla="*/ 475 w 856"/>
              <a:gd name="T47" fmla="*/ 533 h 1110"/>
              <a:gd name="T48" fmla="*/ 438 w 856"/>
              <a:gd name="T49" fmla="*/ 538 h 1110"/>
              <a:gd name="T50" fmla="*/ 413 w 856"/>
              <a:gd name="T51" fmla="*/ 552 h 1110"/>
              <a:gd name="T52" fmla="*/ 392 w 856"/>
              <a:gd name="T53" fmla="*/ 574 h 1110"/>
              <a:gd name="T54" fmla="*/ 372 w 856"/>
              <a:gd name="T55" fmla="*/ 617 h 1110"/>
              <a:gd name="T56" fmla="*/ 358 w 856"/>
              <a:gd name="T57" fmla="*/ 701 h 1110"/>
              <a:gd name="T58" fmla="*/ 358 w 856"/>
              <a:gd name="T59" fmla="*/ 792 h 1110"/>
              <a:gd name="T60" fmla="*/ 369 w 856"/>
              <a:gd name="T61" fmla="*/ 940 h 1110"/>
              <a:gd name="T62" fmla="*/ 369 w 856"/>
              <a:gd name="T63" fmla="*/ 995 h 1110"/>
              <a:gd name="T64" fmla="*/ 362 w 856"/>
              <a:gd name="T65" fmla="*/ 1062 h 1110"/>
              <a:gd name="T66" fmla="*/ 346 w 856"/>
              <a:gd name="T67" fmla="*/ 1101 h 1110"/>
              <a:gd name="T68" fmla="*/ 332 w 856"/>
              <a:gd name="T69" fmla="*/ 1110 h 1110"/>
              <a:gd name="T70" fmla="*/ 315 w 856"/>
              <a:gd name="T71" fmla="*/ 1107 h 1110"/>
              <a:gd name="T72" fmla="*/ 287 w 856"/>
              <a:gd name="T73" fmla="*/ 1088 h 1110"/>
              <a:gd name="T74" fmla="*/ 231 w 856"/>
              <a:gd name="T75" fmla="*/ 1018 h 1110"/>
              <a:gd name="T76" fmla="*/ 181 w 856"/>
              <a:gd name="T77" fmla="*/ 935 h 1110"/>
              <a:gd name="T78" fmla="*/ 117 w 856"/>
              <a:gd name="T79" fmla="*/ 799 h 1110"/>
              <a:gd name="T80" fmla="*/ 67 w 856"/>
              <a:gd name="T81" fmla="*/ 649 h 1110"/>
              <a:gd name="T82" fmla="*/ 29 w 856"/>
              <a:gd name="T83" fmla="*/ 497 h 1110"/>
              <a:gd name="T84" fmla="*/ 7 w 856"/>
              <a:gd name="T85" fmla="*/ 346 h 1110"/>
              <a:gd name="T86" fmla="*/ 0 w 856"/>
              <a:gd name="T87" fmla="*/ 251 h 1110"/>
              <a:gd name="T88" fmla="*/ 4 w 856"/>
              <a:gd name="T89" fmla="*/ 152 h 1110"/>
              <a:gd name="T90" fmla="*/ 23 w 856"/>
              <a:gd name="T91" fmla="*/ 83 h 1110"/>
              <a:gd name="T92" fmla="*/ 55 w 856"/>
              <a:gd name="T93" fmla="*/ 39 h 1110"/>
              <a:gd name="T94" fmla="*/ 96 w 856"/>
              <a:gd name="T95" fmla="*/ 16 h 1110"/>
              <a:gd name="T96" fmla="*/ 143 w 856"/>
              <a:gd name="T97" fmla="*/ 9 h 1110"/>
              <a:gd name="T98" fmla="*/ 196 w 856"/>
              <a:gd name="T99" fmla="*/ 13 h 1110"/>
              <a:gd name="T100" fmla="*/ 304 w 856"/>
              <a:gd name="T101" fmla="*/ 44 h 1110"/>
              <a:gd name="T102" fmla="*/ 400 w 856"/>
              <a:gd name="T103" fmla="*/ 70 h 1110"/>
              <a:gd name="T104" fmla="*/ 425 w 856"/>
              <a:gd name="T105" fmla="*/ 71 h 1110"/>
              <a:gd name="T106" fmla="*/ 488 w 856"/>
              <a:gd name="T107" fmla="*/ 62 h 1110"/>
              <a:gd name="T108" fmla="*/ 538 w 856"/>
              <a:gd name="T109" fmla="*/ 42 h 1110"/>
              <a:gd name="T110" fmla="*/ 599 w 856"/>
              <a:gd name="T111" fmla="*/ 14 h 1110"/>
              <a:gd name="T112" fmla="*/ 652 w 856"/>
              <a:gd name="T113" fmla="*/ 2 h 1110"/>
              <a:gd name="T114" fmla="*/ 724 w 856"/>
              <a:gd name="T115" fmla="*/ 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6" h="1110">
                <a:moveTo>
                  <a:pt x="724" y="6"/>
                </a:moveTo>
                <a:lnTo>
                  <a:pt x="724" y="6"/>
                </a:lnTo>
                <a:lnTo>
                  <a:pt x="735" y="9"/>
                </a:lnTo>
                <a:lnTo>
                  <a:pt x="746" y="11"/>
                </a:lnTo>
                <a:lnTo>
                  <a:pt x="757" y="17"/>
                </a:lnTo>
                <a:lnTo>
                  <a:pt x="768" y="23"/>
                </a:lnTo>
                <a:lnTo>
                  <a:pt x="779" y="30"/>
                </a:lnTo>
                <a:lnTo>
                  <a:pt x="789" y="38"/>
                </a:lnTo>
                <a:lnTo>
                  <a:pt x="799" y="48"/>
                </a:lnTo>
                <a:lnTo>
                  <a:pt x="809" y="59"/>
                </a:lnTo>
                <a:lnTo>
                  <a:pt x="817" y="71"/>
                </a:lnTo>
                <a:lnTo>
                  <a:pt x="825" y="85"/>
                </a:lnTo>
                <a:lnTo>
                  <a:pt x="832" y="101"/>
                </a:lnTo>
                <a:lnTo>
                  <a:pt x="839" y="117"/>
                </a:lnTo>
                <a:lnTo>
                  <a:pt x="844" y="136"/>
                </a:lnTo>
                <a:lnTo>
                  <a:pt x="849" y="155"/>
                </a:lnTo>
                <a:lnTo>
                  <a:pt x="852" y="176"/>
                </a:lnTo>
                <a:lnTo>
                  <a:pt x="855" y="200"/>
                </a:lnTo>
                <a:lnTo>
                  <a:pt x="856" y="225"/>
                </a:lnTo>
                <a:lnTo>
                  <a:pt x="855" y="251"/>
                </a:lnTo>
                <a:lnTo>
                  <a:pt x="853" y="279"/>
                </a:lnTo>
                <a:lnTo>
                  <a:pt x="851" y="310"/>
                </a:lnTo>
                <a:lnTo>
                  <a:pt x="846" y="342"/>
                </a:lnTo>
                <a:lnTo>
                  <a:pt x="839" y="376"/>
                </a:lnTo>
                <a:lnTo>
                  <a:pt x="832" y="412"/>
                </a:lnTo>
                <a:lnTo>
                  <a:pt x="823" y="450"/>
                </a:lnTo>
                <a:lnTo>
                  <a:pt x="810" y="490"/>
                </a:lnTo>
                <a:lnTo>
                  <a:pt x="798" y="532"/>
                </a:lnTo>
                <a:lnTo>
                  <a:pt x="782" y="577"/>
                </a:lnTo>
                <a:lnTo>
                  <a:pt x="764" y="623"/>
                </a:lnTo>
                <a:lnTo>
                  <a:pt x="745" y="672"/>
                </a:lnTo>
                <a:lnTo>
                  <a:pt x="722" y="723"/>
                </a:lnTo>
                <a:lnTo>
                  <a:pt x="699" y="776"/>
                </a:lnTo>
                <a:lnTo>
                  <a:pt x="672" y="832"/>
                </a:lnTo>
                <a:lnTo>
                  <a:pt x="672" y="832"/>
                </a:lnTo>
                <a:lnTo>
                  <a:pt x="654" y="863"/>
                </a:lnTo>
                <a:lnTo>
                  <a:pt x="627" y="906"/>
                </a:lnTo>
                <a:lnTo>
                  <a:pt x="612" y="928"/>
                </a:lnTo>
                <a:lnTo>
                  <a:pt x="595" y="952"/>
                </a:lnTo>
                <a:lnTo>
                  <a:pt x="579" y="973"/>
                </a:lnTo>
                <a:lnTo>
                  <a:pt x="562" y="993"/>
                </a:lnTo>
                <a:lnTo>
                  <a:pt x="546" y="1008"/>
                </a:lnTo>
                <a:lnTo>
                  <a:pt x="532" y="1019"/>
                </a:lnTo>
                <a:lnTo>
                  <a:pt x="526" y="1022"/>
                </a:lnTo>
                <a:lnTo>
                  <a:pt x="520" y="1025"/>
                </a:lnTo>
                <a:lnTo>
                  <a:pt x="514" y="1025"/>
                </a:lnTo>
                <a:lnTo>
                  <a:pt x="510" y="1023"/>
                </a:lnTo>
                <a:lnTo>
                  <a:pt x="506" y="1019"/>
                </a:lnTo>
                <a:lnTo>
                  <a:pt x="502" y="1014"/>
                </a:lnTo>
                <a:lnTo>
                  <a:pt x="500" y="1005"/>
                </a:lnTo>
                <a:lnTo>
                  <a:pt x="499" y="995"/>
                </a:lnTo>
                <a:lnTo>
                  <a:pt x="498" y="983"/>
                </a:lnTo>
                <a:lnTo>
                  <a:pt x="499" y="967"/>
                </a:lnTo>
                <a:lnTo>
                  <a:pt x="500" y="949"/>
                </a:lnTo>
                <a:lnTo>
                  <a:pt x="503" y="928"/>
                </a:lnTo>
                <a:lnTo>
                  <a:pt x="503" y="928"/>
                </a:lnTo>
                <a:lnTo>
                  <a:pt x="509" y="892"/>
                </a:lnTo>
                <a:lnTo>
                  <a:pt x="519" y="833"/>
                </a:lnTo>
                <a:lnTo>
                  <a:pt x="523" y="797"/>
                </a:lnTo>
                <a:lnTo>
                  <a:pt x="527" y="760"/>
                </a:lnTo>
                <a:lnTo>
                  <a:pt x="528" y="720"/>
                </a:lnTo>
                <a:lnTo>
                  <a:pt x="530" y="683"/>
                </a:lnTo>
                <a:lnTo>
                  <a:pt x="528" y="646"/>
                </a:lnTo>
                <a:lnTo>
                  <a:pt x="524" y="612"/>
                </a:lnTo>
                <a:lnTo>
                  <a:pt x="521" y="598"/>
                </a:lnTo>
                <a:lnTo>
                  <a:pt x="519" y="582"/>
                </a:lnTo>
                <a:lnTo>
                  <a:pt x="513" y="570"/>
                </a:lnTo>
                <a:lnTo>
                  <a:pt x="507" y="559"/>
                </a:lnTo>
                <a:lnTo>
                  <a:pt x="500" y="550"/>
                </a:lnTo>
                <a:lnTo>
                  <a:pt x="493" y="542"/>
                </a:lnTo>
                <a:lnTo>
                  <a:pt x="485" y="536"/>
                </a:lnTo>
                <a:lnTo>
                  <a:pt x="475" y="533"/>
                </a:lnTo>
                <a:lnTo>
                  <a:pt x="463" y="532"/>
                </a:lnTo>
                <a:lnTo>
                  <a:pt x="452" y="533"/>
                </a:lnTo>
                <a:lnTo>
                  <a:pt x="438" y="538"/>
                </a:lnTo>
                <a:lnTo>
                  <a:pt x="422" y="546"/>
                </a:lnTo>
                <a:lnTo>
                  <a:pt x="422" y="546"/>
                </a:lnTo>
                <a:lnTo>
                  <a:pt x="413" y="552"/>
                </a:lnTo>
                <a:lnTo>
                  <a:pt x="406" y="557"/>
                </a:lnTo>
                <a:lnTo>
                  <a:pt x="397" y="566"/>
                </a:lnTo>
                <a:lnTo>
                  <a:pt x="392" y="574"/>
                </a:lnTo>
                <a:lnTo>
                  <a:pt x="386" y="584"/>
                </a:lnTo>
                <a:lnTo>
                  <a:pt x="380" y="595"/>
                </a:lnTo>
                <a:lnTo>
                  <a:pt x="372" y="617"/>
                </a:lnTo>
                <a:lnTo>
                  <a:pt x="365" y="644"/>
                </a:lnTo>
                <a:lnTo>
                  <a:pt x="361" y="672"/>
                </a:lnTo>
                <a:lnTo>
                  <a:pt x="358" y="701"/>
                </a:lnTo>
                <a:lnTo>
                  <a:pt x="357" y="730"/>
                </a:lnTo>
                <a:lnTo>
                  <a:pt x="357" y="761"/>
                </a:lnTo>
                <a:lnTo>
                  <a:pt x="358" y="792"/>
                </a:lnTo>
                <a:lnTo>
                  <a:pt x="362" y="849"/>
                </a:lnTo>
                <a:lnTo>
                  <a:pt x="366" y="900"/>
                </a:lnTo>
                <a:lnTo>
                  <a:pt x="369" y="940"/>
                </a:lnTo>
                <a:lnTo>
                  <a:pt x="369" y="940"/>
                </a:lnTo>
                <a:lnTo>
                  <a:pt x="369" y="969"/>
                </a:lnTo>
                <a:lnTo>
                  <a:pt x="369" y="995"/>
                </a:lnTo>
                <a:lnTo>
                  <a:pt x="368" y="1021"/>
                </a:lnTo>
                <a:lnTo>
                  <a:pt x="366" y="1043"/>
                </a:lnTo>
                <a:lnTo>
                  <a:pt x="362" y="1062"/>
                </a:lnTo>
                <a:lnTo>
                  <a:pt x="358" y="1079"/>
                </a:lnTo>
                <a:lnTo>
                  <a:pt x="353" y="1092"/>
                </a:lnTo>
                <a:lnTo>
                  <a:pt x="346" y="1101"/>
                </a:lnTo>
                <a:lnTo>
                  <a:pt x="341" y="1106"/>
                </a:lnTo>
                <a:lnTo>
                  <a:pt x="337" y="1108"/>
                </a:lnTo>
                <a:lnTo>
                  <a:pt x="332" y="1110"/>
                </a:lnTo>
                <a:lnTo>
                  <a:pt x="327" y="1110"/>
                </a:lnTo>
                <a:lnTo>
                  <a:pt x="322" y="1110"/>
                </a:lnTo>
                <a:lnTo>
                  <a:pt x="315" y="1107"/>
                </a:lnTo>
                <a:lnTo>
                  <a:pt x="309" y="1104"/>
                </a:lnTo>
                <a:lnTo>
                  <a:pt x="302" y="1100"/>
                </a:lnTo>
                <a:lnTo>
                  <a:pt x="287" y="1088"/>
                </a:lnTo>
                <a:lnTo>
                  <a:pt x="270" y="1071"/>
                </a:lnTo>
                <a:lnTo>
                  <a:pt x="252" y="1047"/>
                </a:lnTo>
                <a:lnTo>
                  <a:pt x="231" y="1018"/>
                </a:lnTo>
                <a:lnTo>
                  <a:pt x="231" y="1018"/>
                </a:lnTo>
                <a:lnTo>
                  <a:pt x="206" y="977"/>
                </a:lnTo>
                <a:lnTo>
                  <a:pt x="181" y="935"/>
                </a:lnTo>
                <a:lnTo>
                  <a:pt x="159" y="891"/>
                </a:lnTo>
                <a:lnTo>
                  <a:pt x="138" y="846"/>
                </a:lnTo>
                <a:lnTo>
                  <a:pt x="117" y="799"/>
                </a:lnTo>
                <a:lnTo>
                  <a:pt x="99" y="750"/>
                </a:lnTo>
                <a:lnTo>
                  <a:pt x="82" y="700"/>
                </a:lnTo>
                <a:lnTo>
                  <a:pt x="67" y="649"/>
                </a:lnTo>
                <a:lnTo>
                  <a:pt x="53" y="599"/>
                </a:lnTo>
                <a:lnTo>
                  <a:pt x="40" y="549"/>
                </a:lnTo>
                <a:lnTo>
                  <a:pt x="29" y="497"/>
                </a:lnTo>
                <a:lnTo>
                  <a:pt x="19" y="447"/>
                </a:lnTo>
                <a:lnTo>
                  <a:pt x="12" y="397"/>
                </a:lnTo>
                <a:lnTo>
                  <a:pt x="7" y="346"/>
                </a:lnTo>
                <a:lnTo>
                  <a:pt x="2" y="299"/>
                </a:lnTo>
                <a:lnTo>
                  <a:pt x="0" y="251"/>
                </a:lnTo>
                <a:lnTo>
                  <a:pt x="0" y="251"/>
                </a:lnTo>
                <a:lnTo>
                  <a:pt x="0" y="215"/>
                </a:lnTo>
                <a:lnTo>
                  <a:pt x="1" y="182"/>
                </a:lnTo>
                <a:lnTo>
                  <a:pt x="4" y="152"/>
                </a:lnTo>
                <a:lnTo>
                  <a:pt x="9" y="126"/>
                </a:lnTo>
                <a:lnTo>
                  <a:pt x="16" y="104"/>
                </a:lnTo>
                <a:lnTo>
                  <a:pt x="23" y="83"/>
                </a:lnTo>
                <a:lnTo>
                  <a:pt x="33" y="66"/>
                </a:lnTo>
                <a:lnTo>
                  <a:pt x="43" y="50"/>
                </a:lnTo>
                <a:lnTo>
                  <a:pt x="55" y="39"/>
                </a:lnTo>
                <a:lnTo>
                  <a:pt x="68" y="28"/>
                </a:lnTo>
                <a:lnTo>
                  <a:pt x="82" y="21"/>
                </a:lnTo>
                <a:lnTo>
                  <a:pt x="96" y="16"/>
                </a:lnTo>
                <a:lnTo>
                  <a:pt x="111" y="11"/>
                </a:lnTo>
                <a:lnTo>
                  <a:pt x="126" y="9"/>
                </a:lnTo>
                <a:lnTo>
                  <a:pt x="143" y="9"/>
                </a:lnTo>
                <a:lnTo>
                  <a:pt x="161" y="9"/>
                </a:lnTo>
                <a:lnTo>
                  <a:pt x="178" y="10"/>
                </a:lnTo>
                <a:lnTo>
                  <a:pt x="196" y="13"/>
                </a:lnTo>
                <a:lnTo>
                  <a:pt x="233" y="21"/>
                </a:lnTo>
                <a:lnTo>
                  <a:pt x="269" y="32"/>
                </a:lnTo>
                <a:lnTo>
                  <a:pt x="304" y="44"/>
                </a:lnTo>
                <a:lnTo>
                  <a:pt x="339" y="53"/>
                </a:lnTo>
                <a:lnTo>
                  <a:pt x="371" y="63"/>
                </a:lnTo>
                <a:lnTo>
                  <a:pt x="400" y="70"/>
                </a:lnTo>
                <a:lnTo>
                  <a:pt x="413" y="71"/>
                </a:lnTo>
                <a:lnTo>
                  <a:pt x="425" y="71"/>
                </a:lnTo>
                <a:lnTo>
                  <a:pt x="425" y="71"/>
                </a:lnTo>
                <a:lnTo>
                  <a:pt x="447" y="70"/>
                </a:lnTo>
                <a:lnTo>
                  <a:pt x="468" y="67"/>
                </a:lnTo>
                <a:lnTo>
                  <a:pt x="488" y="62"/>
                </a:lnTo>
                <a:lnTo>
                  <a:pt x="506" y="56"/>
                </a:lnTo>
                <a:lnTo>
                  <a:pt x="523" y="50"/>
                </a:lnTo>
                <a:lnTo>
                  <a:pt x="538" y="42"/>
                </a:lnTo>
                <a:lnTo>
                  <a:pt x="569" y="28"/>
                </a:lnTo>
                <a:lnTo>
                  <a:pt x="584" y="21"/>
                </a:lnTo>
                <a:lnTo>
                  <a:pt x="599" y="14"/>
                </a:lnTo>
                <a:lnTo>
                  <a:pt x="616" y="9"/>
                </a:lnTo>
                <a:lnTo>
                  <a:pt x="634" y="4"/>
                </a:lnTo>
                <a:lnTo>
                  <a:pt x="652" y="2"/>
                </a:lnTo>
                <a:lnTo>
                  <a:pt x="675" y="0"/>
                </a:lnTo>
                <a:lnTo>
                  <a:pt x="697" y="2"/>
                </a:lnTo>
                <a:lnTo>
                  <a:pt x="724" y="6"/>
                </a:lnTo>
                <a:lnTo>
                  <a:pt x="724"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軟正黑體" panose="020B0604030504040204" pitchFamily="34" charset="-120"/>
              <a:ea typeface="微軟正黑體" panose="020B0604030504040204" pitchFamily="34" charset="-120"/>
            </a:endParaRPr>
          </a:p>
        </p:txBody>
      </p:sp>
      <p:sp>
        <p:nvSpPr>
          <p:cNvPr id="70" name="矩形 69">
            <a:extLst>
              <a:ext uri="{FF2B5EF4-FFF2-40B4-BE49-F238E27FC236}">
                <a16:creationId xmlns:a16="http://schemas.microsoft.com/office/drawing/2014/main" id="{EE5C3A7C-1472-46CC-960B-AEEE67AA3089}"/>
              </a:ext>
            </a:extLst>
          </p:cNvPr>
          <p:cNvSpPr/>
          <p:nvPr/>
        </p:nvSpPr>
        <p:spPr>
          <a:xfrm>
            <a:off x="5217008" y="6159239"/>
            <a:ext cx="3262433" cy="953787"/>
          </a:xfrm>
          <a:prstGeom prst="rect">
            <a:avLst/>
          </a:prstGeom>
        </p:spPr>
        <p:txBody>
          <a:bodyPr wrap="none">
            <a:spAutoFit/>
          </a:bodyPr>
          <a:lstStyle/>
          <a:p>
            <a:pPr lvl="0" algn="ctr">
              <a:lnSpc>
                <a:spcPct val="130000"/>
              </a:lnSpc>
            </a:pPr>
            <a:r>
              <a:rPr lang="zh-TW" altLang="en-US" sz="4800" b="1" dirty="0">
                <a:solidFill>
                  <a:schemeClr val="accent2"/>
                </a:solidFill>
                <a:latin typeface="微軟正黑體" panose="020B0604030504040204" pitchFamily="34" charset="-120"/>
                <a:ea typeface="微軟正黑體" panose="020B0604030504040204" pitchFamily="34" charset="-120"/>
                <a:cs typeface="Microsoft YaHei" charset="0"/>
              </a:rPr>
              <a:t>腸胃道方面</a:t>
            </a:r>
            <a:endParaRPr lang="en-US" altLang="zh-CN" sz="4800" b="1" dirty="0">
              <a:solidFill>
                <a:schemeClr val="accent2"/>
              </a:solidFill>
              <a:latin typeface="微軟正黑體" panose="020B0604030504040204" pitchFamily="34" charset="-120"/>
              <a:ea typeface="微軟正黑體" panose="020B0604030504040204" pitchFamily="34" charset="-120"/>
              <a:cs typeface="Microsoft YaHei" charset="0"/>
            </a:endParaRPr>
          </a:p>
        </p:txBody>
      </p:sp>
      <p:grpSp>
        <p:nvGrpSpPr>
          <p:cNvPr id="71" name="组 5">
            <a:extLst>
              <a:ext uri="{FF2B5EF4-FFF2-40B4-BE49-F238E27FC236}">
                <a16:creationId xmlns:a16="http://schemas.microsoft.com/office/drawing/2014/main" id="{5C521B0B-A644-4C50-B889-CB08E1358A44}"/>
              </a:ext>
            </a:extLst>
          </p:cNvPr>
          <p:cNvGrpSpPr/>
          <p:nvPr/>
        </p:nvGrpSpPr>
        <p:grpSpPr>
          <a:xfrm>
            <a:off x="5365630" y="2732562"/>
            <a:ext cx="3240000" cy="3240000"/>
            <a:chOff x="3759948" y="1580137"/>
            <a:chExt cx="2007124" cy="2007124"/>
          </a:xfrm>
        </p:grpSpPr>
        <p:sp>
          <p:nvSpPr>
            <p:cNvPr id="72" name="椭圆 10">
              <a:extLst>
                <a:ext uri="{FF2B5EF4-FFF2-40B4-BE49-F238E27FC236}">
                  <a16:creationId xmlns:a16="http://schemas.microsoft.com/office/drawing/2014/main" id="{DC8A3A03-FEEF-41C8-BFB2-AA341E33812B}"/>
                </a:ext>
              </a:extLst>
            </p:cNvPr>
            <p:cNvSpPr/>
            <p:nvPr/>
          </p:nvSpPr>
          <p:spPr>
            <a:xfrm>
              <a:off x="3759948" y="1580137"/>
              <a:ext cx="2007124" cy="20071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b="1" dirty="0">
                <a:solidFill>
                  <a:schemeClr val="bg1"/>
                </a:solidFill>
              </a:endParaRPr>
            </a:p>
          </p:txBody>
        </p:sp>
        <p:sp>
          <p:nvSpPr>
            <p:cNvPr id="73" name="椭圆 29">
              <a:extLst>
                <a:ext uri="{FF2B5EF4-FFF2-40B4-BE49-F238E27FC236}">
                  <a16:creationId xmlns:a16="http://schemas.microsoft.com/office/drawing/2014/main" id="{367E3C0F-4B7B-4E8D-B9DA-D6E634FA24E5}"/>
                </a:ext>
              </a:extLst>
            </p:cNvPr>
            <p:cNvSpPr/>
            <p:nvPr/>
          </p:nvSpPr>
          <p:spPr>
            <a:xfrm>
              <a:off x="3838120" y="1658309"/>
              <a:ext cx="1850780" cy="185078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b="1" dirty="0">
                <a:solidFill>
                  <a:schemeClr val="bg1"/>
                </a:solidFill>
              </a:endParaRPr>
            </a:p>
          </p:txBody>
        </p:sp>
      </p:grpSp>
      <p:grpSp>
        <p:nvGrpSpPr>
          <p:cNvPr id="74" name="组合 18">
            <a:extLst>
              <a:ext uri="{FF2B5EF4-FFF2-40B4-BE49-F238E27FC236}">
                <a16:creationId xmlns:a16="http://schemas.microsoft.com/office/drawing/2014/main" id="{15612EB4-261F-49FA-B218-A402080F0034}"/>
              </a:ext>
            </a:extLst>
          </p:cNvPr>
          <p:cNvGrpSpPr/>
          <p:nvPr/>
        </p:nvGrpSpPr>
        <p:grpSpPr>
          <a:xfrm>
            <a:off x="6193962" y="3373825"/>
            <a:ext cx="1555556" cy="1789032"/>
            <a:chOff x="6264275" y="2354263"/>
            <a:chExt cx="688975" cy="892176"/>
          </a:xfrm>
          <a:solidFill>
            <a:schemeClr val="bg1"/>
          </a:solidFill>
        </p:grpSpPr>
        <p:sp>
          <p:nvSpPr>
            <p:cNvPr id="75" name="Freeform 16">
              <a:extLst>
                <a:ext uri="{FF2B5EF4-FFF2-40B4-BE49-F238E27FC236}">
                  <a16:creationId xmlns:a16="http://schemas.microsoft.com/office/drawing/2014/main" id="{7EFB3D52-6E6C-4351-B340-9A773E175915}"/>
                </a:ext>
              </a:extLst>
            </p:cNvPr>
            <p:cNvSpPr>
              <a:spLocks/>
            </p:cNvSpPr>
            <p:nvPr/>
          </p:nvSpPr>
          <p:spPr bwMode="auto">
            <a:xfrm>
              <a:off x="6356350" y="2551113"/>
              <a:ext cx="596900" cy="604838"/>
            </a:xfrm>
            <a:custGeom>
              <a:avLst/>
              <a:gdLst>
                <a:gd name="T0" fmla="*/ 592 w 753"/>
                <a:gd name="T1" fmla="*/ 28 h 761"/>
                <a:gd name="T2" fmla="*/ 562 w 753"/>
                <a:gd name="T3" fmla="*/ 17 h 761"/>
                <a:gd name="T4" fmla="*/ 527 w 753"/>
                <a:gd name="T5" fmla="*/ 8 h 761"/>
                <a:gd name="T6" fmla="*/ 490 w 753"/>
                <a:gd name="T7" fmla="*/ 3 h 761"/>
                <a:gd name="T8" fmla="*/ 448 w 753"/>
                <a:gd name="T9" fmla="*/ 0 h 761"/>
                <a:gd name="T10" fmla="*/ 407 w 753"/>
                <a:gd name="T11" fmla="*/ 3 h 761"/>
                <a:gd name="T12" fmla="*/ 370 w 753"/>
                <a:gd name="T13" fmla="*/ 10 h 761"/>
                <a:gd name="T14" fmla="*/ 336 w 753"/>
                <a:gd name="T15" fmla="*/ 22 h 761"/>
                <a:gd name="T16" fmla="*/ 308 w 753"/>
                <a:gd name="T17" fmla="*/ 40 h 761"/>
                <a:gd name="T18" fmla="*/ 299 w 753"/>
                <a:gd name="T19" fmla="*/ 52 h 761"/>
                <a:gd name="T20" fmla="*/ 283 w 753"/>
                <a:gd name="T21" fmla="*/ 75 h 761"/>
                <a:gd name="T22" fmla="*/ 273 w 753"/>
                <a:gd name="T23" fmla="*/ 103 h 761"/>
                <a:gd name="T24" fmla="*/ 264 w 753"/>
                <a:gd name="T25" fmla="*/ 149 h 761"/>
                <a:gd name="T26" fmla="*/ 260 w 753"/>
                <a:gd name="T27" fmla="*/ 213 h 761"/>
                <a:gd name="T28" fmla="*/ 257 w 753"/>
                <a:gd name="T29" fmla="*/ 272 h 761"/>
                <a:gd name="T30" fmla="*/ 255 w 753"/>
                <a:gd name="T31" fmla="*/ 308 h 761"/>
                <a:gd name="T32" fmla="*/ 255 w 753"/>
                <a:gd name="T33" fmla="*/ 393 h 761"/>
                <a:gd name="T34" fmla="*/ 253 w 753"/>
                <a:gd name="T35" fmla="*/ 460 h 761"/>
                <a:gd name="T36" fmla="*/ 244 w 753"/>
                <a:gd name="T37" fmla="*/ 501 h 761"/>
                <a:gd name="T38" fmla="*/ 232 w 753"/>
                <a:gd name="T39" fmla="*/ 539 h 761"/>
                <a:gd name="T40" fmla="*/ 211 w 753"/>
                <a:gd name="T41" fmla="*/ 571 h 761"/>
                <a:gd name="T42" fmla="*/ 195 w 753"/>
                <a:gd name="T43" fmla="*/ 585 h 761"/>
                <a:gd name="T44" fmla="*/ 165 w 753"/>
                <a:gd name="T45" fmla="*/ 603 h 761"/>
                <a:gd name="T46" fmla="*/ 116 w 753"/>
                <a:gd name="T47" fmla="*/ 624 h 761"/>
                <a:gd name="T48" fmla="*/ 57 w 753"/>
                <a:gd name="T49" fmla="*/ 643 h 761"/>
                <a:gd name="T50" fmla="*/ 0 w 753"/>
                <a:gd name="T51" fmla="*/ 653 h 761"/>
                <a:gd name="T52" fmla="*/ 46 w 753"/>
                <a:gd name="T53" fmla="*/ 680 h 761"/>
                <a:gd name="T54" fmla="*/ 134 w 753"/>
                <a:gd name="T55" fmla="*/ 723 h 761"/>
                <a:gd name="T56" fmla="*/ 177 w 753"/>
                <a:gd name="T57" fmla="*/ 738 h 761"/>
                <a:gd name="T58" fmla="*/ 219 w 753"/>
                <a:gd name="T59" fmla="*/ 749 h 761"/>
                <a:gd name="T60" fmla="*/ 260 w 753"/>
                <a:gd name="T61" fmla="*/ 758 h 761"/>
                <a:gd name="T62" fmla="*/ 300 w 753"/>
                <a:gd name="T63" fmla="*/ 761 h 761"/>
                <a:gd name="T64" fmla="*/ 339 w 753"/>
                <a:gd name="T65" fmla="*/ 761 h 761"/>
                <a:gd name="T66" fmla="*/ 377 w 753"/>
                <a:gd name="T67" fmla="*/ 756 h 761"/>
                <a:gd name="T68" fmla="*/ 414 w 753"/>
                <a:gd name="T69" fmla="*/ 747 h 761"/>
                <a:gd name="T70" fmla="*/ 452 w 753"/>
                <a:gd name="T71" fmla="*/ 734 h 761"/>
                <a:gd name="T72" fmla="*/ 488 w 753"/>
                <a:gd name="T73" fmla="*/ 717 h 761"/>
                <a:gd name="T74" fmla="*/ 523 w 753"/>
                <a:gd name="T75" fmla="*/ 695 h 761"/>
                <a:gd name="T76" fmla="*/ 558 w 753"/>
                <a:gd name="T77" fmla="*/ 670 h 761"/>
                <a:gd name="T78" fmla="*/ 593 w 753"/>
                <a:gd name="T79" fmla="*/ 639 h 761"/>
                <a:gd name="T80" fmla="*/ 626 w 753"/>
                <a:gd name="T81" fmla="*/ 604 h 761"/>
                <a:gd name="T82" fmla="*/ 640 w 753"/>
                <a:gd name="T83" fmla="*/ 589 h 761"/>
                <a:gd name="T84" fmla="*/ 666 w 753"/>
                <a:gd name="T85" fmla="*/ 554 h 761"/>
                <a:gd name="T86" fmla="*/ 688 w 753"/>
                <a:gd name="T87" fmla="*/ 518 h 761"/>
                <a:gd name="T88" fmla="*/ 709 w 753"/>
                <a:gd name="T89" fmla="*/ 480 h 761"/>
                <a:gd name="T90" fmla="*/ 726 w 753"/>
                <a:gd name="T91" fmla="*/ 440 h 761"/>
                <a:gd name="T92" fmla="*/ 738 w 753"/>
                <a:gd name="T93" fmla="*/ 398 h 761"/>
                <a:gd name="T94" fmla="*/ 748 w 753"/>
                <a:gd name="T95" fmla="*/ 356 h 761"/>
                <a:gd name="T96" fmla="*/ 752 w 753"/>
                <a:gd name="T97" fmla="*/ 314 h 761"/>
                <a:gd name="T98" fmla="*/ 753 w 753"/>
                <a:gd name="T99" fmla="*/ 273 h 761"/>
                <a:gd name="T100" fmla="*/ 749 w 753"/>
                <a:gd name="T101" fmla="*/ 233 h 761"/>
                <a:gd name="T102" fmla="*/ 741 w 753"/>
                <a:gd name="T103" fmla="*/ 194 h 761"/>
                <a:gd name="T104" fmla="*/ 727 w 753"/>
                <a:gd name="T105" fmla="*/ 156 h 761"/>
                <a:gd name="T106" fmla="*/ 707 w 753"/>
                <a:gd name="T107" fmla="*/ 121 h 761"/>
                <a:gd name="T108" fmla="*/ 681 w 753"/>
                <a:gd name="T109" fmla="*/ 91 h 761"/>
                <a:gd name="T110" fmla="*/ 650 w 753"/>
                <a:gd name="T111" fmla="*/ 63 h 761"/>
                <a:gd name="T112" fmla="*/ 613 w 753"/>
                <a:gd name="T113" fmla="*/ 38 h 761"/>
                <a:gd name="T114" fmla="*/ 592 w 753"/>
                <a:gd name="T115" fmla="*/ 28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3" h="761">
                  <a:moveTo>
                    <a:pt x="592" y="28"/>
                  </a:moveTo>
                  <a:lnTo>
                    <a:pt x="592" y="28"/>
                  </a:lnTo>
                  <a:lnTo>
                    <a:pt x="578" y="22"/>
                  </a:lnTo>
                  <a:lnTo>
                    <a:pt x="562" y="17"/>
                  </a:lnTo>
                  <a:lnTo>
                    <a:pt x="546" y="12"/>
                  </a:lnTo>
                  <a:lnTo>
                    <a:pt x="527" y="8"/>
                  </a:lnTo>
                  <a:lnTo>
                    <a:pt x="509" y="5"/>
                  </a:lnTo>
                  <a:lnTo>
                    <a:pt x="490" y="3"/>
                  </a:lnTo>
                  <a:lnTo>
                    <a:pt x="469" y="1"/>
                  </a:lnTo>
                  <a:lnTo>
                    <a:pt x="448" y="0"/>
                  </a:lnTo>
                  <a:lnTo>
                    <a:pt x="428" y="1"/>
                  </a:lnTo>
                  <a:lnTo>
                    <a:pt x="407" y="3"/>
                  </a:lnTo>
                  <a:lnTo>
                    <a:pt x="388" y="5"/>
                  </a:lnTo>
                  <a:lnTo>
                    <a:pt x="370" y="10"/>
                  </a:lnTo>
                  <a:lnTo>
                    <a:pt x="352" y="15"/>
                  </a:lnTo>
                  <a:lnTo>
                    <a:pt x="336" y="22"/>
                  </a:lnTo>
                  <a:lnTo>
                    <a:pt x="321" y="31"/>
                  </a:lnTo>
                  <a:lnTo>
                    <a:pt x="308" y="40"/>
                  </a:lnTo>
                  <a:lnTo>
                    <a:pt x="308" y="40"/>
                  </a:lnTo>
                  <a:lnTo>
                    <a:pt x="299" y="52"/>
                  </a:lnTo>
                  <a:lnTo>
                    <a:pt x="290" y="63"/>
                  </a:lnTo>
                  <a:lnTo>
                    <a:pt x="283" y="75"/>
                  </a:lnTo>
                  <a:lnTo>
                    <a:pt x="278" y="89"/>
                  </a:lnTo>
                  <a:lnTo>
                    <a:pt x="273" y="103"/>
                  </a:lnTo>
                  <a:lnTo>
                    <a:pt x="269" y="119"/>
                  </a:lnTo>
                  <a:lnTo>
                    <a:pt x="264" y="149"/>
                  </a:lnTo>
                  <a:lnTo>
                    <a:pt x="261" y="183"/>
                  </a:lnTo>
                  <a:lnTo>
                    <a:pt x="260" y="213"/>
                  </a:lnTo>
                  <a:lnTo>
                    <a:pt x="258" y="244"/>
                  </a:lnTo>
                  <a:lnTo>
                    <a:pt x="257" y="272"/>
                  </a:lnTo>
                  <a:lnTo>
                    <a:pt x="257" y="272"/>
                  </a:lnTo>
                  <a:lnTo>
                    <a:pt x="255" y="308"/>
                  </a:lnTo>
                  <a:lnTo>
                    <a:pt x="255" y="350"/>
                  </a:lnTo>
                  <a:lnTo>
                    <a:pt x="255" y="393"/>
                  </a:lnTo>
                  <a:lnTo>
                    <a:pt x="254" y="438"/>
                  </a:lnTo>
                  <a:lnTo>
                    <a:pt x="253" y="460"/>
                  </a:lnTo>
                  <a:lnTo>
                    <a:pt x="248" y="481"/>
                  </a:lnTo>
                  <a:lnTo>
                    <a:pt x="244" y="501"/>
                  </a:lnTo>
                  <a:lnTo>
                    <a:pt x="239" y="520"/>
                  </a:lnTo>
                  <a:lnTo>
                    <a:pt x="232" y="539"/>
                  </a:lnTo>
                  <a:lnTo>
                    <a:pt x="222" y="555"/>
                  </a:lnTo>
                  <a:lnTo>
                    <a:pt x="211" y="571"/>
                  </a:lnTo>
                  <a:lnTo>
                    <a:pt x="195" y="585"/>
                  </a:lnTo>
                  <a:lnTo>
                    <a:pt x="195" y="585"/>
                  </a:lnTo>
                  <a:lnTo>
                    <a:pt x="183" y="593"/>
                  </a:lnTo>
                  <a:lnTo>
                    <a:pt x="165" y="603"/>
                  </a:lnTo>
                  <a:lnTo>
                    <a:pt x="142" y="614"/>
                  </a:lnTo>
                  <a:lnTo>
                    <a:pt x="116" y="624"/>
                  </a:lnTo>
                  <a:lnTo>
                    <a:pt x="87" y="634"/>
                  </a:lnTo>
                  <a:lnTo>
                    <a:pt x="57" y="643"/>
                  </a:lnTo>
                  <a:lnTo>
                    <a:pt x="28" y="649"/>
                  </a:lnTo>
                  <a:lnTo>
                    <a:pt x="0" y="653"/>
                  </a:lnTo>
                  <a:lnTo>
                    <a:pt x="0" y="653"/>
                  </a:lnTo>
                  <a:lnTo>
                    <a:pt x="46" y="680"/>
                  </a:lnTo>
                  <a:lnTo>
                    <a:pt x="91" y="703"/>
                  </a:lnTo>
                  <a:lnTo>
                    <a:pt x="134" y="723"/>
                  </a:lnTo>
                  <a:lnTo>
                    <a:pt x="155" y="731"/>
                  </a:lnTo>
                  <a:lnTo>
                    <a:pt x="177" y="738"/>
                  </a:lnTo>
                  <a:lnTo>
                    <a:pt x="198" y="744"/>
                  </a:lnTo>
                  <a:lnTo>
                    <a:pt x="219" y="749"/>
                  </a:lnTo>
                  <a:lnTo>
                    <a:pt x="239" y="754"/>
                  </a:lnTo>
                  <a:lnTo>
                    <a:pt x="260" y="758"/>
                  </a:lnTo>
                  <a:lnTo>
                    <a:pt x="279" y="759"/>
                  </a:lnTo>
                  <a:lnTo>
                    <a:pt x="300" y="761"/>
                  </a:lnTo>
                  <a:lnTo>
                    <a:pt x="320" y="761"/>
                  </a:lnTo>
                  <a:lnTo>
                    <a:pt x="339" y="761"/>
                  </a:lnTo>
                  <a:lnTo>
                    <a:pt x="359" y="759"/>
                  </a:lnTo>
                  <a:lnTo>
                    <a:pt x="377" y="756"/>
                  </a:lnTo>
                  <a:lnTo>
                    <a:pt x="396" y="752"/>
                  </a:lnTo>
                  <a:lnTo>
                    <a:pt x="414" y="747"/>
                  </a:lnTo>
                  <a:lnTo>
                    <a:pt x="434" y="741"/>
                  </a:lnTo>
                  <a:lnTo>
                    <a:pt x="452" y="734"/>
                  </a:lnTo>
                  <a:lnTo>
                    <a:pt x="470" y="726"/>
                  </a:lnTo>
                  <a:lnTo>
                    <a:pt x="488" y="717"/>
                  </a:lnTo>
                  <a:lnTo>
                    <a:pt x="506" y="706"/>
                  </a:lnTo>
                  <a:lnTo>
                    <a:pt x="523" y="695"/>
                  </a:lnTo>
                  <a:lnTo>
                    <a:pt x="541" y="682"/>
                  </a:lnTo>
                  <a:lnTo>
                    <a:pt x="558" y="670"/>
                  </a:lnTo>
                  <a:lnTo>
                    <a:pt x="575" y="654"/>
                  </a:lnTo>
                  <a:lnTo>
                    <a:pt x="593" y="639"/>
                  </a:lnTo>
                  <a:lnTo>
                    <a:pt x="610" y="622"/>
                  </a:lnTo>
                  <a:lnTo>
                    <a:pt x="626" y="604"/>
                  </a:lnTo>
                  <a:lnTo>
                    <a:pt x="626" y="604"/>
                  </a:lnTo>
                  <a:lnTo>
                    <a:pt x="640" y="589"/>
                  </a:lnTo>
                  <a:lnTo>
                    <a:pt x="653" y="572"/>
                  </a:lnTo>
                  <a:lnTo>
                    <a:pt x="666" y="554"/>
                  </a:lnTo>
                  <a:lnTo>
                    <a:pt x="677" y="537"/>
                  </a:lnTo>
                  <a:lnTo>
                    <a:pt x="688" y="518"/>
                  </a:lnTo>
                  <a:lnTo>
                    <a:pt x="699" y="500"/>
                  </a:lnTo>
                  <a:lnTo>
                    <a:pt x="709" y="480"/>
                  </a:lnTo>
                  <a:lnTo>
                    <a:pt x="717" y="459"/>
                  </a:lnTo>
                  <a:lnTo>
                    <a:pt x="726" y="440"/>
                  </a:lnTo>
                  <a:lnTo>
                    <a:pt x="732" y="419"/>
                  </a:lnTo>
                  <a:lnTo>
                    <a:pt x="738" y="398"/>
                  </a:lnTo>
                  <a:lnTo>
                    <a:pt x="744" y="377"/>
                  </a:lnTo>
                  <a:lnTo>
                    <a:pt x="748" y="356"/>
                  </a:lnTo>
                  <a:lnTo>
                    <a:pt x="751" y="335"/>
                  </a:lnTo>
                  <a:lnTo>
                    <a:pt x="752" y="314"/>
                  </a:lnTo>
                  <a:lnTo>
                    <a:pt x="753" y="293"/>
                  </a:lnTo>
                  <a:lnTo>
                    <a:pt x="753" y="273"/>
                  </a:lnTo>
                  <a:lnTo>
                    <a:pt x="752" y="252"/>
                  </a:lnTo>
                  <a:lnTo>
                    <a:pt x="749" y="233"/>
                  </a:lnTo>
                  <a:lnTo>
                    <a:pt x="745" y="213"/>
                  </a:lnTo>
                  <a:lnTo>
                    <a:pt x="741" y="194"/>
                  </a:lnTo>
                  <a:lnTo>
                    <a:pt x="734" y="174"/>
                  </a:lnTo>
                  <a:lnTo>
                    <a:pt x="727" y="156"/>
                  </a:lnTo>
                  <a:lnTo>
                    <a:pt x="717" y="139"/>
                  </a:lnTo>
                  <a:lnTo>
                    <a:pt x="707" y="121"/>
                  </a:lnTo>
                  <a:lnTo>
                    <a:pt x="695" y="106"/>
                  </a:lnTo>
                  <a:lnTo>
                    <a:pt x="681" y="91"/>
                  </a:lnTo>
                  <a:lnTo>
                    <a:pt x="667" y="75"/>
                  </a:lnTo>
                  <a:lnTo>
                    <a:pt x="650" y="63"/>
                  </a:lnTo>
                  <a:lnTo>
                    <a:pt x="632" y="50"/>
                  </a:lnTo>
                  <a:lnTo>
                    <a:pt x="613" y="38"/>
                  </a:lnTo>
                  <a:lnTo>
                    <a:pt x="592" y="28"/>
                  </a:lnTo>
                  <a:lnTo>
                    <a:pt x="59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6" name="Freeform 17">
              <a:extLst>
                <a:ext uri="{FF2B5EF4-FFF2-40B4-BE49-F238E27FC236}">
                  <a16:creationId xmlns:a16="http://schemas.microsoft.com/office/drawing/2014/main" id="{610BD7D1-1209-403B-9198-41DEC9741D9B}"/>
                </a:ext>
              </a:extLst>
            </p:cNvPr>
            <p:cNvSpPr>
              <a:spLocks/>
            </p:cNvSpPr>
            <p:nvPr/>
          </p:nvSpPr>
          <p:spPr bwMode="auto">
            <a:xfrm>
              <a:off x="6264275" y="3048001"/>
              <a:ext cx="190500" cy="198438"/>
            </a:xfrm>
            <a:custGeom>
              <a:avLst/>
              <a:gdLst>
                <a:gd name="T0" fmla="*/ 6 w 242"/>
                <a:gd name="T1" fmla="*/ 221 h 250"/>
                <a:gd name="T2" fmla="*/ 0 w 242"/>
                <a:gd name="T3" fmla="*/ 180 h 250"/>
                <a:gd name="T4" fmla="*/ 0 w 242"/>
                <a:gd name="T5" fmla="*/ 180 h 250"/>
                <a:gd name="T6" fmla="*/ 4 w 242"/>
                <a:gd name="T7" fmla="*/ 143 h 250"/>
                <a:gd name="T8" fmla="*/ 16 w 242"/>
                <a:gd name="T9" fmla="*/ 109 h 250"/>
                <a:gd name="T10" fmla="*/ 34 w 242"/>
                <a:gd name="T11" fmla="*/ 78 h 250"/>
                <a:gd name="T12" fmla="*/ 56 w 242"/>
                <a:gd name="T13" fmla="*/ 52 h 250"/>
                <a:gd name="T14" fmla="*/ 84 w 242"/>
                <a:gd name="T15" fmla="*/ 29 h 250"/>
                <a:gd name="T16" fmla="*/ 116 w 242"/>
                <a:gd name="T17" fmla="*/ 14 h 250"/>
                <a:gd name="T18" fmla="*/ 151 w 242"/>
                <a:gd name="T19" fmla="*/ 3 h 250"/>
                <a:gd name="T20" fmla="*/ 189 w 242"/>
                <a:gd name="T21" fmla="*/ 0 h 250"/>
                <a:gd name="T22" fmla="*/ 189 w 242"/>
                <a:gd name="T23" fmla="*/ 0 h 250"/>
                <a:gd name="T24" fmla="*/ 207 w 242"/>
                <a:gd name="T25" fmla="*/ 0 h 250"/>
                <a:gd name="T26" fmla="*/ 207 w 242"/>
                <a:gd name="T27" fmla="*/ 0 h 250"/>
                <a:gd name="T28" fmla="*/ 222 w 242"/>
                <a:gd name="T29" fmla="*/ 4 h 250"/>
                <a:gd name="T30" fmla="*/ 233 w 242"/>
                <a:gd name="T31" fmla="*/ 14 h 250"/>
                <a:gd name="T32" fmla="*/ 240 w 242"/>
                <a:gd name="T33" fmla="*/ 27 h 250"/>
                <a:gd name="T34" fmla="*/ 242 w 242"/>
                <a:gd name="T35" fmla="*/ 42 h 250"/>
                <a:gd name="T36" fmla="*/ 242 w 242"/>
                <a:gd name="T37" fmla="*/ 42 h 250"/>
                <a:gd name="T38" fmla="*/ 237 w 242"/>
                <a:gd name="T39" fmla="*/ 56 h 250"/>
                <a:gd name="T40" fmla="*/ 228 w 242"/>
                <a:gd name="T41" fmla="*/ 67 h 250"/>
                <a:gd name="T42" fmla="*/ 215 w 242"/>
                <a:gd name="T43" fmla="*/ 76 h 250"/>
                <a:gd name="T44" fmla="*/ 200 w 242"/>
                <a:gd name="T45" fmla="*/ 77 h 250"/>
                <a:gd name="T46" fmla="*/ 200 w 242"/>
                <a:gd name="T47" fmla="*/ 77 h 250"/>
                <a:gd name="T48" fmla="*/ 189 w 242"/>
                <a:gd name="T49" fmla="*/ 76 h 250"/>
                <a:gd name="T50" fmla="*/ 177 w 242"/>
                <a:gd name="T51" fmla="*/ 77 h 250"/>
                <a:gd name="T52" fmla="*/ 155 w 242"/>
                <a:gd name="T53" fmla="*/ 81 h 250"/>
                <a:gd name="T54" fmla="*/ 136 w 242"/>
                <a:gd name="T55" fmla="*/ 89 h 250"/>
                <a:gd name="T56" fmla="*/ 117 w 242"/>
                <a:gd name="T57" fmla="*/ 101 h 250"/>
                <a:gd name="T58" fmla="*/ 102 w 242"/>
                <a:gd name="T59" fmla="*/ 115 h 250"/>
                <a:gd name="T60" fmla="*/ 91 w 242"/>
                <a:gd name="T61" fmla="*/ 131 h 250"/>
                <a:gd name="T62" fmla="*/ 83 w 242"/>
                <a:gd name="T63" fmla="*/ 150 h 250"/>
                <a:gd name="T64" fmla="*/ 77 w 242"/>
                <a:gd name="T65" fmla="*/ 169 h 250"/>
                <a:gd name="T66" fmla="*/ 77 w 242"/>
                <a:gd name="T67" fmla="*/ 180 h 250"/>
                <a:gd name="T68" fmla="*/ 77 w 242"/>
                <a:gd name="T69" fmla="*/ 191 h 250"/>
                <a:gd name="T70" fmla="*/ 80 w 242"/>
                <a:gd name="T71" fmla="*/ 201 h 250"/>
                <a:gd name="T72" fmla="*/ 81 w 242"/>
                <a:gd name="T73" fmla="*/ 210 h 250"/>
                <a:gd name="T74" fmla="*/ 78 w 242"/>
                <a:gd name="T75" fmla="*/ 223 h 250"/>
                <a:gd name="T76" fmla="*/ 71 w 242"/>
                <a:gd name="T77" fmla="*/ 236 h 250"/>
                <a:gd name="T78" fmla="*/ 59 w 242"/>
                <a:gd name="T79" fmla="*/ 246 h 250"/>
                <a:gd name="T80" fmla="*/ 52 w 242"/>
                <a:gd name="T81" fmla="*/ 249 h 250"/>
                <a:gd name="T82" fmla="*/ 42 w 242"/>
                <a:gd name="T83" fmla="*/ 250 h 250"/>
                <a:gd name="T84" fmla="*/ 42 w 242"/>
                <a:gd name="T85" fmla="*/ 250 h 250"/>
                <a:gd name="T86" fmla="*/ 30 w 242"/>
                <a:gd name="T87" fmla="*/ 247 h 250"/>
                <a:gd name="T88" fmla="*/ 18 w 242"/>
                <a:gd name="T89" fmla="*/ 242 h 250"/>
                <a:gd name="T90" fmla="*/ 10 w 242"/>
                <a:gd name="T91" fmla="*/ 232 h 250"/>
                <a:gd name="T92" fmla="*/ 6 w 242"/>
                <a:gd name="T93" fmla="*/ 2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2" h="250">
                  <a:moveTo>
                    <a:pt x="6" y="221"/>
                  </a:moveTo>
                  <a:lnTo>
                    <a:pt x="6" y="221"/>
                  </a:lnTo>
                  <a:lnTo>
                    <a:pt x="2" y="200"/>
                  </a:lnTo>
                  <a:lnTo>
                    <a:pt x="0" y="180"/>
                  </a:lnTo>
                  <a:lnTo>
                    <a:pt x="0" y="180"/>
                  </a:lnTo>
                  <a:lnTo>
                    <a:pt x="0" y="180"/>
                  </a:lnTo>
                  <a:lnTo>
                    <a:pt x="2" y="161"/>
                  </a:lnTo>
                  <a:lnTo>
                    <a:pt x="4" y="143"/>
                  </a:lnTo>
                  <a:lnTo>
                    <a:pt x="9" y="126"/>
                  </a:lnTo>
                  <a:lnTo>
                    <a:pt x="16" y="109"/>
                  </a:lnTo>
                  <a:lnTo>
                    <a:pt x="24" y="94"/>
                  </a:lnTo>
                  <a:lnTo>
                    <a:pt x="34" y="78"/>
                  </a:lnTo>
                  <a:lnTo>
                    <a:pt x="43" y="64"/>
                  </a:lnTo>
                  <a:lnTo>
                    <a:pt x="56" y="52"/>
                  </a:lnTo>
                  <a:lnTo>
                    <a:pt x="70" y="41"/>
                  </a:lnTo>
                  <a:lnTo>
                    <a:pt x="84" y="29"/>
                  </a:lnTo>
                  <a:lnTo>
                    <a:pt x="99" y="21"/>
                  </a:lnTo>
                  <a:lnTo>
                    <a:pt x="116" y="14"/>
                  </a:lnTo>
                  <a:lnTo>
                    <a:pt x="133" y="7"/>
                  </a:lnTo>
                  <a:lnTo>
                    <a:pt x="151" y="3"/>
                  </a:lnTo>
                  <a:lnTo>
                    <a:pt x="170" y="0"/>
                  </a:lnTo>
                  <a:lnTo>
                    <a:pt x="189" y="0"/>
                  </a:lnTo>
                  <a:lnTo>
                    <a:pt x="189" y="0"/>
                  </a:lnTo>
                  <a:lnTo>
                    <a:pt x="189" y="0"/>
                  </a:lnTo>
                  <a:lnTo>
                    <a:pt x="207" y="0"/>
                  </a:lnTo>
                  <a:lnTo>
                    <a:pt x="207" y="0"/>
                  </a:lnTo>
                  <a:lnTo>
                    <a:pt x="207" y="0"/>
                  </a:lnTo>
                  <a:lnTo>
                    <a:pt x="207" y="0"/>
                  </a:lnTo>
                  <a:lnTo>
                    <a:pt x="215" y="2"/>
                  </a:lnTo>
                  <a:lnTo>
                    <a:pt x="222" y="4"/>
                  </a:lnTo>
                  <a:lnTo>
                    <a:pt x="228" y="9"/>
                  </a:lnTo>
                  <a:lnTo>
                    <a:pt x="233" y="14"/>
                  </a:lnTo>
                  <a:lnTo>
                    <a:pt x="237" y="20"/>
                  </a:lnTo>
                  <a:lnTo>
                    <a:pt x="240" y="27"/>
                  </a:lnTo>
                  <a:lnTo>
                    <a:pt x="242" y="34"/>
                  </a:lnTo>
                  <a:lnTo>
                    <a:pt x="242" y="42"/>
                  </a:lnTo>
                  <a:lnTo>
                    <a:pt x="242" y="42"/>
                  </a:lnTo>
                  <a:lnTo>
                    <a:pt x="242" y="42"/>
                  </a:lnTo>
                  <a:lnTo>
                    <a:pt x="240" y="49"/>
                  </a:lnTo>
                  <a:lnTo>
                    <a:pt x="237" y="56"/>
                  </a:lnTo>
                  <a:lnTo>
                    <a:pt x="233" y="63"/>
                  </a:lnTo>
                  <a:lnTo>
                    <a:pt x="228" y="67"/>
                  </a:lnTo>
                  <a:lnTo>
                    <a:pt x="222" y="71"/>
                  </a:lnTo>
                  <a:lnTo>
                    <a:pt x="215" y="76"/>
                  </a:lnTo>
                  <a:lnTo>
                    <a:pt x="208" y="77"/>
                  </a:lnTo>
                  <a:lnTo>
                    <a:pt x="200" y="77"/>
                  </a:lnTo>
                  <a:lnTo>
                    <a:pt x="200" y="77"/>
                  </a:lnTo>
                  <a:lnTo>
                    <a:pt x="200" y="77"/>
                  </a:lnTo>
                  <a:lnTo>
                    <a:pt x="189" y="76"/>
                  </a:lnTo>
                  <a:lnTo>
                    <a:pt x="189" y="76"/>
                  </a:lnTo>
                  <a:lnTo>
                    <a:pt x="189" y="76"/>
                  </a:lnTo>
                  <a:lnTo>
                    <a:pt x="177" y="77"/>
                  </a:lnTo>
                  <a:lnTo>
                    <a:pt x="166" y="78"/>
                  </a:lnTo>
                  <a:lnTo>
                    <a:pt x="155" y="81"/>
                  </a:lnTo>
                  <a:lnTo>
                    <a:pt x="145" y="85"/>
                  </a:lnTo>
                  <a:lnTo>
                    <a:pt x="136" y="89"/>
                  </a:lnTo>
                  <a:lnTo>
                    <a:pt x="126" y="95"/>
                  </a:lnTo>
                  <a:lnTo>
                    <a:pt x="117" y="101"/>
                  </a:lnTo>
                  <a:lnTo>
                    <a:pt x="109" y="108"/>
                  </a:lnTo>
                  <a:lnTo>
                    <a:pt x="102" y="115"/>
                  </a:lnTo>
                  <a:lnTo>
                    <a:pt x="95" y="123"/>
                  </a:lnTo>
                  <a:lnTo>
                    <a:pt x="91" y="131"/>
                  </a:lnTo>
                  <a:lnTo>
                    <a:pt x="85" y="141"/>
                  </a:lnTo>
                  <a:lnTo>
                    <a:pt x="83" y="150"/>
                  </a:lnTo>
                  <a:lnTo>
                    <a:pt x="80" y="159"/>
                  </a:lnTo>
                  <a:lnTo>
                    <a:pt x="77" y="169"/>
                  </a:lnTo>
                  <a:lnTo>
                    <a:pt x="77" y="180"/>
                  </a:lnTo>
                  <a:lnTo>
                    <a:pt x="77" y="180"/>
                  </a:lnTo>
                  <a:lnTo>
                    <a:pt x="77" y="180"/>
                  </a:lnTo>
                  <a:lnTo>
                    <a:pt x="77" y="191"/>
                  </a:lnTo>
                  <a:lnTo>
                    <a:pt x="80" y="201"/>
                  </a:lnTo>
                  <a:lnTo>
                    <a:pt x="80" y="201"/>
                  </a:lnTo>
                  <a:lnTo>
                    <a:pt x="80" y="201"/>
                  </a:lnTo>
                  <a:lnTo>
                    <a:pt x="81" y="210"/>
                  </a:lnTo>
                  <a:lnTo>
                    <a:pt x="80" y="217"/>
                  </a:lnTo>
                  <a:lnTo>
                    <a:pt x="78" y="223"/>
                  </a:lnTo>
                  <a:lnTo>
                    <a:pt x="76" y="230"/>
                  </a:lnTo>
                  <a:lnTo>
                    <a:pt x="71" y="236"/>
                  </a:lnTo>
                  <a:lnTo>
                    <a:pt x="66" y="242"/>
                  </a:lnTo>
                  <a:lnTo>
                    <a:pt x="59" y="246"/>
                  </a:lnTo>
                  <a:lnTo>
                    <a:pt x="52" y="249"/>
                  </a:lnTo>
                  <a:lnTo>
                    <a:pt x="52" y="249"/>
                  </a:lnTo>
                  <a:lnTo>
                    <a:pt x="52" y="249"/>
                  </a:lnTo>
                  <a:lnTo>
                    <a:pt x="42" y="250"/>
                  </a:lnTo>
                  <a:lnTo>
                    <a:pt x="42" y="250"/>
                  </a:lnTo>
                  <a:lnTo>
                    <a:pt x="42" y="250"/>
                  </a:lnTo>
                  <a:lnTo>
                    <a:pt x="37" y="249"/>
                  </a:lnTo>
                  <a:lnTo>
                    <a:pt x="30" y="247"/>
                  </a:lnTo>
                  <a:lnTo>
                    <a:pt x="24" y="244"/>
                  </a:lnTo>
                  <a:lnTo>
                    <a:pt x="18" y="242"/>
                  </a:lnTo>
                  <a:lnTo>
                    <a:pt x="14" y="237"/>
                  </a:lnTo>
                  <a:lnTo>
                    <a:pt x="10" y="232"/>
                  </a:lnTo>
                  <a:lnTo>
                    <a:pt x="7" y="226"/>
                  </a:lnTo>
                  <a:lnTo>
                    <a:pt x="6" y="221"/>
                  </a:lnTo>
                  <a:lnTo>
                    <a:pt x="6"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7" name="Freeform 18">
              <a:extLst>
                <a:ext uri="{FF2B5EF4-FFF2-40B4-BE49-F238E27FC236}">
                  <a16:creationId xmlns:a16="http://schemas.microsoft.com/office/drawing/2014/main" id="{37326FF2-290C-44C6-8590-271E49CBC2E1}"/>
                </a:ext>
              </a:extLst>
            </p:cNvPr>
            <p:cNvSpPr>
              <a:spLocks/>
            </p:cNvSpPr>
            <p:nvPr/>
          </p:nvSpPr>
          <p:spPr bwMode="auto">
            <a:xfrm>
              <a:off x="6376988" y="2354263"/>
              <a:ext cx="300038" cy="754063"/>
            </a:xfrm>
            <a:custGeom>
              <a:avLst/>
              <a:gdLst>
                <a:gd name="T0" fmla="*/ 0 w 378"/>
                <a:gd name="T1" fmla="*/ 909 h 951"/>
                <a:gd name="T2" fmla="*/ 8 w 378"/>
                <a:gd name="T3" fmla="*/ 889 h 951"/>
                <a:gd name="T4" fmla="*/ 26 w 378"/>
                <a:gd name="T5" fmla="*/ 877 h 951"/>
                <a:gd name="T6" fmla="*/ 33 w 378"/>
                <a:gd name="T7" fmla="*/ 875 h 951"/>
                <a:gd name="T8" fmla="*/ 100 w 378"/>
                <a:gd name="T9" fmla="*/ 861 h 951"/>
                <a:gd name="T10" fmla="*/ 118 w 378"/>
                <a:gd name="T11" fmla="*/ 854 h 951"/>
                <a:gd name="T12" fmla="*/ 154 w 378"/>
                <a:gd name="T13" fmla="*/ 829 h 951"/>
                <a:gd name="T14" fmla="*/ 180 w 378"/>
                <a:gd name="T15" fmla="*/ 797 h 951"/>
                <a:gd name="T16" fmla="*/ 198 w 378"/>
                <a:gd name="T17" fmla="*/ 758 h 951"/>
                <a:gd name="T18" fmla="*/ 207 w 378"/>
                <a:gd name="T19" fmla="*/ 712 h 951"/>
                <a:gd name="T20" fmla="*/ 213 w 378"/>
                <a:gd name="T21" fmla="*/ 639 h 951"/>
                <a:gd name="T22" fmla="*/ 209 w 378"/>
                <a:gd name="T23" fmla="*/ 563 h 951"/>
                <a:gd name="T24" fmla="*/ 193 w 378"/>
                <a:gd name="T25" fmla="*/ 352 h 951"/>
                <a:gd name="T26" fmla="*/ 192 w 378"/>
                <a:gd name="T27" fmla="*/ 310 h 951"/>
                <a:gd name="T28" fmla="*/ 200 w 378"/>
                <a:gd name="T29" fmla="*/ 204 h 951"/>
                <a:gd name="T30" fmla="*/ 216 w 378"/>
                <a:gd name="T31" fmla="*/ 144 h 951"/>
                <a:gd name="T32" fmla="*/ 242 w 378"/>
                <a:gd name="T33" fmla="*/ 87 h 951"/>
                <a:gd name="T34" fmla="*/ 281 w 378"/>
                <a:gd name="T35" fmla="*/ 36 h 951"/>
                <a:gd name="T36" fmla="*/ 316 w 378"/>
                <a:gd name="T37" fmla="*/ 7 h 951"/>
                <a:gd name="T38" fmla="*/ 323 w 378"/>
                <a:gd name="T39" fmla="*/ 3 h 951"/>
                <a:gd name="T40" fmla="*/ 346 w 378"/>
                <a:gd name="T41" fmla="*/ 0 h 951"/>
                <a:gd name="T42" fmla="*/ 365 w 378"/>
                <a:gd name="T43" fmla="*/ 10 h 951"/>
                <a:gd name="T44" fmla="*/ 369 w 378"/>
                <a:gd name="T45" fmla="*/ 15 h 951"/>
                <a:gd name="T46" fmla="*/ 378 w 378"/>
                <a:gd name="T47" fmla="*/ 38 h 951"/>
                <a:gd name="T48" fmla="*/ 372 w 378"/>
                <a:gd name="T49" fmla="*/ 59 h 951"/>
                <a:gd name="T50" fmla="*/ 361 w 378"/>
                <a:gd name="T51" fmla="*/ 70 h 951"/>
                <a:gd name="T52" fmla="*/ 336 w 378"/>
                <a:gd name="T53" fmla="*/ 91 h 951"/>
                <a:gd name="T54" fmla="*/ 308 w 378"/>
                <a:gd name="T55" fmla="*/ 127 h 951"/>
                <a:gd name="T56" fmla="*/ 288 w 378"/>
                <a:gd name="T57" fmla="*/ 169 h 951"/>
                <a:gd name="T58" fmla="*/ 273 w 378"/>
                <a:gd name="T59" fmla="*/ 235 h 951"/>
                <a:gd name="T60" fmla="*/ 269 w 378"/>
                <a:gd name="T61" fmla="*/ 310 h 951"/>
                <a:gd name="T62" fmla="*/ 272 w 378"/>
                <a:gd name="T63" fmla="*/ 389 h 951"/>
                <a:gd name="T64" fmla="*/ 288 w 378"/>
                <a:gd name="T65" fmla="*/ 599 h 951"/>
                <a:gd name="T66" fmla="*/ 290 w 378"/>
                <a:gd name="T67" fmla="*/ 639 h 951"/>
                <a:gd name="T68" fmla="*/ 284 w 378"/>
                <a:gd name="T69" fmla="*/ 723 h 951"/>
                <a:gd name="T70" fmla="*/ 270 w 378"/>
                <a:gd name="T71" fmla="*/ 783 h 951"/>
                <a:gd name="T72" fmla="*/ 245 w 378"/>
                <a:gd name="T73" fmla="*/ 837 h 951"/>
                <a:gd name="T74" fmla="*/ 206 w 378"/>
                <a:gd name="T75" fmla="*/ 885 h 951"/>
                <a:gd name="T76" fmla="*/ 153 w 378"/>
                <a:gd name="T77" fmla="*/ 923 h 951"/>
                <a:gd name="T78" fmla="*/ 139 w 378"/>
                <a:gd name="T79" fmla="*/ 928 h 951"/>
                <a:gd name="T80" fmla="*/ 96 w 378"/>
                <a:gd name="T81" fmla="*/ 942 h 951"/>
                <a:gd name="T82" fmla="*/ 41 w 378"/>
                <a:gd name="T83" fmla="*/ 951 h 951"/>
                <a:gd name="T84" fmla="*/ 37 w 378"/>
                <a:gd name="T85" fmla="*/ 951 h 951"/>
                <a:gd name="T86" fmla="*/ 23 w 378"/>
                <a:gd name="T87" fmla="*/ 948 h 951"/>
                <a:gd name="T88" fmla="*/ 7 w 378"/>
                <a:gd name="T89" fmla="*/ 937 h 951"/>
                <a:gd name="T90" fmla="*/ 0 w 378"/>
                <a:gd name="T91" fmla="*/ 917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951">
                  <a:moveTo>
                    <a:pt x="0" y="917"/>
                  </a:moveTo>
                  <a:lnTo>
                    <a:pt x="0" y="917"/>
                  </a:lnTo>
                  <a:lnTo>
                    <a:pt x="0" y="909"/>
                  </a:lnTo>
                  <a:lnTo>
                    <a:pt x="1" y="902"/>
                  </a:lnTo>
                  <a:lnTo>
                    <a:pt x="4" y="895"/>
                  </a:lnTo>
                  <a:lnTo>
                    <a:pt x="8" y="889"/>
                  </a:lnTo>
                  <a:lnTo>
                    <a:pt x="12" y="884"/>
                  </a:lnTo>
                  <a:lnTo>
                    <a:pt x="19" y="879"/>
                  </a:lnTo>
                  <a:lnTo>
                    <a:pt x="26" y="877"/>
                  </a:lnTo>
                  <a:lnTo>
                    <a:pt x="33" y="875"/>
                  </a:lnTo>
                  <a:lnTo>
                    <a:pt x="33" y="875"/>
                  </a:lnTo>
                  <a:lnTo>
                    <a:pt x="33" y="875"/>
                  </a:lnTo>
                  <a:lnTo>
                    <a:pt x="57" y="872"/>
                  </a:lnTo>
                  <a:lnTo>
                    <a:pt x="79" y="868"/>
                  </a:lnTo>
                  <a:lnTo>
                    <a:pt x="100" y="861"/>
                  </a:lnTo>
                  <a:lnTo>
                    <a:pt x="118" y="854"/>
                  </a:lnTo>
                  <a:lnTo>
                    <a:pt x="118" y="854"/>
                  </a:lnTo>
                  <a:lnTo>
                    <a:pt x="118" y="854"/>
                  </a:lnTo>
                  <a:lnTo>
                    <a:pt x="131" y="847"/>
                  </a:lnTo>
                  <a:lnTo>
                    <a:pt x="143" y="839"/>
                  </a:lnTo>
                  <a:lnTo>
                    <a:pt x="154" y="829"/>
                  </a:lnTo>
                  <a:lnTo>
                    <a:pt x="164" y="819"/>
                  </a:lnTo>
                  <a:lnTo>
                    <a:pt x="173" y="808"/>
                  </a:lnTo>
                  <a:lnTo>
                    <a:pt x="180" y="797"/>
                  </a:lnTo>
                  <a:lnTo>
                    <a:pt x="187" y="784"/>
                  </a:lnTo>
                  <a:lnTo>
                    <a:pt x="192" y="772"/>
                  </a:lnTo>
                  <a:lnTo>
                    <a:pt x="198" y="758"/>
                  </a:lnTo>
                  <a:lnTo>
                    <a:pt x="202" y="744"/>
                  </a:lnTo>
                  <a:lnTo>
                    <a:pt x="205" y="729"/>
                  </a:lnTo>
                  <a:lnTo>
                    <a:pt x="207" y="712"/>
                  </a:lnTo>
                  <a:lnTo>
                    <a:pt x="212" y="677"/>
                  </a:lnTo>
                  <a:lnTo>
                    <a:pt x="213" y="639"/>
                  </a:lnTo>
                  <a:lnTo>
                    <a:pt x="213" y="639"/>
                  </a:lnTo>
                  <a:lnTo>
                    <a:pt x="213" y="639"/>
                  </a:lnTo>
                  <a:lnTo>
                    <a:pt x="212" y="602"/>
                  </a:lnTo>
                  <a:lnTo>
                    <a:pt x="209" y="563"/>
                  </a:lnTo>
                  <a:lnTo>
                    <a:pt x="202" y="480"/>
                  </a:lnTo>
                  <a:lnTo>
                    <a:pt x="195" y="395"/>
                  </a:lnTo>
                  <a:lnTo>
                    <a:pt x="193" y="352"/>
                  </a:lnTo>
                  <a:lnTo>
                    <a:pt x="192" y="310"/>
                  </a:lnTo>
                  <a:lnTo>
                    <a:pt x="192" y="310"/>
                  </a:lnTo>
                  <a:lnTo>
                    <a:pt x="192" y="310"/>
                  </a:lnTo>
                  <a:lnTo>
                    <a:pt x="193" y="267"/>
                  </a:lnTo>
                  <a:lnTo>
                    <a:pt x="196" y="225"/>
                  </a:lnTo>
                  <a:lnTo>
                    <a:pt x="200" y="204"/>
                  </a:lnTo>
                  <a:lnTo>
                    <a:pt x="205" y="183"/>
                  </a:lnTo>
                  <a:lnTo>
                    <a:pt x="210" y="163"/>
                  </a:lnTo>
                  <a:lnTo>
                    <a:pt x="216" y="144"/>
                  </a:lnTo>
                  <a:lnTo>
                    <a:pt x="224" y="124"/>
                  </a:lnTo>
                  <a:lnTo>
                    <a:pt x="233" y="105"/>
                  </a:lnTo>
                  <a:lnTo>
                    <a:pt x="242" y="87"/>
                  </a:lnTo>
                  <a:lnTo>
                    <a:pt x="253" y="70"/>
                  </a:lnTo>
                  <a:lnTo>
                    <a:pt x="267" y="53"/>
                  </a:lnTo>
                  <a:lnTo>
                    <a:pt x="281" y="36"/>
                  </a:lnTo>
                  <a:lnTo>
                    <a:pt x="298" y="21"/>
                  </a:lnTo>
                  <a:lnTo>
                    <a:pt x="316" y="7"/>
                  </a:lnTo>
                  <a:lnTo>
                    <a:pt x="316" y="7"/>
                  </a:lnTo>
                  <a:lnTo>
                    <a:pt x="316" y="7"/>
                  </a:lnTo>
                  <a:lnTo>
                    <a:pt x="316" y="7"/>
                  </a:lnTo>
                  <a:lnTo>
                    <a:pt x="323" y="3"/>
                  </a:lnTo>
                  <a:lnTo>
                    <a:pt x="330" y="1"/>
                  </a:lnTo>
                  <a:lnTo>
                    <a:pt x="337" y="0"/>
                  </a:lnTo>
                  <a:lnTo>
                    <a:pt x="346" y="0"/>
                  </a:lnTo>
                  <a:lnTo>
                    <a:pt x="353" y="3"/>
                  </a:lnTo>
                  <a:lnTo>
                    <a:pt x="358" y="6"/>
                  </a:lnTo>
                  <a:lnTo>
                    <a:pt x="365" y="10"/>
                  </a:lnTo>
                  <a:lnTo>
                    <a:pt x="369" y="15"/>
                  </a:lnTo>
                  <a:lnTo>
                    <a:pt x="369" y="15"/>
                  </a:lnTo>
                  <a:lnTo>
                    <a:pt x="369" y="15"/>
                  </a:lnTo>
                  <a:lnTo>
                    <a:pt x="373" y="22"/>
                  </a:lnTo>
                  <a:lnTo>
                    <a:pt x="376" y="29"/>
                  </a:lnTo>
                  <a:lnTo>
                    <a:pt x="378" y="38"/>
                  </a:lnTo>
                  <a:lnTo>
                    <a:pt x="376" y="45"/>
                  </a:lnTo>
                  <a:lnTo>
                    <a:pt x="375" y="52"/>
                  </a:lnTo>
                  <a:lnTo>
                    <a:pt x="372" y="59"/>
                  </a:lnTo>
                  <a:lnTo>
                    <a:pt x="366" y="64"/>
                  </a:lnTo>
                  <a:lnTo>
                    <a:pt x="361" y="70"/>
                  </a:lnTo>
                  <a:lnTo>
                    <a:pt x="361" y="70"/>
                  </a:lnTo>
                  <a:lnTo>
                    <a:pt x="361" y="70"/>
                  </a:lnTo>
                  <a:lnTo>
                    <a:pt x="348" y="80"/>
                  </a:lnTo>
                  <a:lnTo>
                    <a:pt x="336" y="91"/>
                  </a:lnTo>
                  <a:lnTo>
                    <a:pt x="326" y="102"/>
                  </a:lnTo>
                  <a:lnTo>
                    <a:pt x="316" y="114"/>
                  </a:lnTo>
                  <a:lnTo>
                    <a:pt x="308" y="127"/>
                  </a:lnTo>
                  <a:lnTo>
                    <a:pt x="300" y="140"/>
                  </a:lnTo>
                  <a:lnTo>
                    <a:pt x="294" y="155"/>
                  </a:lnTo>
                  <a:lnTo>
                    <a:pt x="288" y="169"/>
                  </a:lnTo>
                  <a:lnTo>
                    <a:pt x="283" y="184"/>
                  </a:lnTo>
                  <a:lnTo>
                    <a:pt x="279" y="201"/>
                  </a:lnTo>
                  <a:lnTo>
                    <a:pt x="273" y="235"/>
                  </a:lnTo>
                  <a:lnTo>
                    <a:pt x="270" y="271"/>
                  </a:lnTo>
                  <a:lnTo>
                    <a:pt x="269" y="310"/>
                  </a:lnTo>
                  <a:lnTo>
                    <a:pt x="269" y="310"/>
                  </a:lnTo>
                  <a:lnTo>
                    <a:pt x="269" y="310"/>
                  </a:lnTo>
                  <a:lnTo>
                    <a:pt x="269" y="349"/>
                  </a:lnTo>
                  <a:lnTo>
                    <a:pt x="272" y="389"/>
                  </a:lnTo>
                  <a:lnTo>
                    <a:pt x="279" y="473"/>
                  </a:lnTo>
                  <a:lnTo>
                    <a:pt x="286" y="557"/>
                  </a:lnTo>
                  <a:lnTo>
                    <a:pt x="288" y="599"/>
                  </a:lnTo>
                  <a:lnTo>
                    <a:pt x="290" y="639"/>
                  </a:lnTo>
                  <a:lnTo>
                    <a:pt x="290" y="639"/>
                  </a:lnTo>
                  <a:lnTo>
                    <a:pt x="290" y="639"/>
                  </a:lnTo>
                  <a:lnTo>
                    <a:pt x="288" y="681"/>
                  </a:lnTo>
                  <a:lnTo>
                    <a:pt x="287" y="702"/>
                  </a:lnTo>
                  <a:lnTo>
                    <a:pt x="284" y="723"/>
                  </a:lnTo>
                  <a:lnTo>
                    <a:pt x="280" y="743"/>
                  </a:lnTo>
                  <a:lnTo>
                    <a:pt x="276" y="764"/>
                  </a:lnTo>
                  <a:lnTo>
                    <a:pt x="270" y="783"/>
                  </a:lnTo>
                  <a:lnTo>
                    <a:pt x="263" y="801"/>
                  </a:lnTo>
                  <a:lnTo>
                    <a:pt x="255" y="819"/>
                  </a:lnTo>
                  <a:lnTo>
                    <a:pt x="245" y="837"/>
                  </a:lnTo>
                  <a:lnTo>
                    <a:pt x="234" y="854"/>
                  </a:lnTo>
                  <a:lnTo>
                    <a:pt x="221" y="870"/>
                  </a:lnTo>
                  <a:lnTo>
                    <a:pt x="206" y="885"/>
                  </a:lnTo>
                  <a:lnTo>
                    <a:pt x="191" y="899"/>
                  </a:lnTo>
                  <a:lnTo>
                    <a:pt x="173" y="911"/>
                  </a:lnTo>
                  <a:lnTo>
                    <a:pt x="153" y="923"/>
                  </a:lnTo>
                  <a:lnTo>
                    <a:pt x="153" y="923"/>
                  </a:lnTo>
                  <a:lnTo>
                    <a:pt x="153" y="923"/>
                  </a:lnTo>
                  <a:lnTo>
                    <a:pt x="139" y="928"/>
                  </a:lnTo>
                  <a:lnTo>
                    <a:pt x="124" y="934"/>
                  </a:lnTo>
                  <a:lnTo>
                    <a:pt x="110" y="939"/>
                  </a:lnTo>
                  <a:lnTo>
                    <a:pt x="96" y="942"/>
                  </a:lnTo>
                  <a:lnTo>
                    <a:pt x="68" y="948"/>
                  </a:lnTo>
                  <a:lnTo>
                    <a:pt x="41" y="951"/>
                  </a:lnTo>
                  <a:lnTo>
                    <a:pt x="41" y="951"/>
                  </a:lnTo>
                  <a:lnTo>
                    <a:pt x="41" y="951"/>
                  </a:lnTo>
                  <a:lnTo>
                    <a:pt x="37" y="951"/>
                  </a:lnTo>
                  <a:lnTo>
                    <a:pt x="37" y="951"/>
                  </a:lnTo>
                  <a:lnTo>
                    <a:pt x="37" y="951"/>
                  </a:lnTo>
                  <a:lnTo>
                    <a:pt x="30" y="951"/>
                  </a:lnTo>
                  <a:lnTo>
                    <a:pt x="23" y="948"/>
                  </a:lnTo>
                  <a:lnTo>
                    <a:pt x="16" y="945"/>
                  </a:lnTo>
                  <a:lnTo>
                    <a:pt x="11" y="941"/>
                  </a:lnTo>
                  <a:lnTo>
                    <a:pt x="7" y="937"/>
                  </a:lnTo>
                  <a:lnTo>
                    <a:pt x="2" y="930"/>
                  </a:lnTo>
                  <a:lnTo>
                    <a:pt x="1" y="924"/>
                  </a:lnTo>
                  <a:lnTo>
                    <a:pt x="0" y="917"/>
                  </a:lnTo>
                  <a:lnTo>
                    <a:pt x="0" y="9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82" name="组 7">
            <a:extLst>
              <a:ext uri="{FF2B5EF4-FFF2-40B4-BE49-F238E27FC236}">
                <a16:creationId xmlns:a16="http://schemas.microsoft.com/office/drawing/2014/main" id="{0F92F78C-C85F-4F11-AA71-E3E598095150}"/>
              </a:ext>
            </a:extLst>
          </p:cNvPr>
          <p:cNvGrpSpPr/>
          <p:nvPr/>
        </p:nvGrpSpPr>
        <p:grpSpPr>
          <a:xfrm>
            <a:off x="9712788" y="2732562"/>
            <a:ext cx="3240000" cy="3240000"/>
            <a:chOff x="6378327" y="1580137"/>
            <a:chExt cx="2007124" cy="2007124"/>
          </a:xfrm>
        </p:grpSpPr>
        <p:sp>
          <p:nvSpPr>
            <p:cNvPr id="83" name="椭圆 11">
              <a:extLst>
                <a:ext uri="{FF2B5EF4-FFF2-40B4-BE49-F238E27FC236}">
                  <a16:creationId xmlns:a16="http://schemas.microsoft.com/office/drawing/2014/main" id="{81B1FE1C-96C3-4236-818F-574F8173B084}"/>
                </a:ext>
              </a:extLst>
            </p:cNvPr>
            <p:cNvSpPr/>
            <p:nvPr/>
          </p:nvSpPr>
          <p:spPr>
            <a:xfrm>
              <a:off x="6378327" y="1580137"/>
              <a:ext cx="2007124" cy="200712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b="1" dirty="0">
                <a:solidFill>
                  <a:schemeClr val="bg1"/>
                </a:solidFill>
              </a:endParaRPr>
            </a:p>
          </p:txBody>
        </p:sp>
        <p:sp>
          <p:nvSpPr>
            <p:cNvPr id="84" name="椭圆 30">
              <a:extLst>
                <a:ext uri="{FF2B5EF4-FFF2-40B4-BE49-F238E27FC236}">
                  <a16:creationId xmlns:a16="http://schemas.microsoft.com/office/drawing/2014/main" id="{9C3DFE71-F99F-418B-BD80-9D5777547466}"/>
                </a:ext>
              </a:extLst>
            </p:cNvPr>
            <p:cNvSpPr/>
            <p:nvPr/>
          </p:nvSpPr>
          <p:spPr>
            <a:xfrm>
              <a:off x="6457178" y="1658309"/>
              <a:ext cx="1850780" cy="185078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b="1" dirty="0">
                <a:solidFill>
                  <a:schemeClr val="bg1"/>
                </a:solidFill>
              </a:endParaRPr>
            </a:p>
          </p:txBody>
        </p:sp>
      </p:grpSp>
      <p:grpSp>
        <p:nvGrpSpPr>
          <p:cNvPr id="85" name="组合 47">
            <a:extLst>
              <a:ext uri="{FF2B5EF4-FFF2-40B4-BE49-F238E27FC236}">
                <a16:creationId xmlns:a16="http://schemas.microsoft.com/office/drawing/2014/main" id="{8BC90A29-0C9A-434C-A770-D37D34C30478}"/>
              </a:ext>
            </a:extLst>
          </p:cNvPr>
          <p:cNvGrpSpPr/>
          <p:nvPr/>
        </p:nvGrpSpPr>
        <p:grpSpPr>
          <a:xfrm>
            <a:off x="10705535" y="3192854"/>
            <a:ext cx="1191896" cy="2287604"/>
            <a:chOff x="11847513" y="2362201"/>
            <a:chExt cx="306388" cy="841375"/>
          </a:xfrm>
          <a:solidFill>
            <a:schemeClr val="bg1"/>
          </a:solidFill>
        </p:grpSpPr>
        <p:sp>
          <p:nvSpPr>
            <p:cNvPr id="86" name="Freeform 39">
              <a:extLst>
                <a:ext uri="{FF2B5EF4-FFF2-40B4-BE49-F238E27FC236}">
                  <a16:creationId xmlns:a16="http://schemas.microsoft.com/office/drawing/2014/main" id="{06F5F9D0-DE35-41DC-BB1B-C9A872344D9B}"/>
                </a:ext>
              </a:extLst>
            </p:cNvPr>
            <p:cNvSpPr>
              <a:spLocks/>
            </p:cNvSpPr>
            <p:nvPr/>
          </p:nvSpPr>
          <p:spPr bwMode="auto">
            <a:xfrm>
              <a:off x="11901488" y="2362201"/>
              <a:ext cx="182563" cy="365125"/>
            </a:xfrm>
            <a:custGeom>
              <a:avLst/>
              <a:gdLst>
                <a:gd name="T0" fmla="*/ 35 w 230"/>
                <a:gd name="T1" fmla="*/ 0 h 459"/>
                <a:gd name="T2" fmla="*/ 35 w 230"/>
                <a:gd name="T3" fmla="*/ 0 h 459"/>
                <a:gd name="T4" fmla="*/ 33 w 230"/>
                <a:gd name="T5" fmla="*/ 67 h 459"/>
                <a:gd name="T6" fmla="*/ 32 w 230"/>
                <a:gd name="T7" fmla="*/ 127 h 459"/>
                <a:gd name="T8" fmla="*/ 29 w 230"/>
                <a:gd name="T9" fmla="*/ 184 h 459"/>
                <a:gd name="T10" fmla="*/ 25 w 230"/>
                <a:gd name="T11" fmla="*/ 237 h 459"/>
                <a:gd name="T12" fmla="*/ 21 w 230"/>
                <a:gd name="T13" fmla="*/ 289 h 459"/>
                <a:gd name="T14" fmla="*/ 14 w 230"/>
                <a:gd name="T15" fmla="*/ 339 h 459"/>
                <a:gd name="T16" fmla="*/ 0 w 230"/>
                <a:gd name="T17" fmla="*/ 445 h 459"/>
                <a:gd name="T18" fmla="*/ 6 w 230"/>
                <a:gd name="T19" fmla="*/ 445 h 459"/>
                <a:gd name="T20" fmla="*/ 6 w 230"/>
                <a:gd name="T21" fmla="*/ 445 h 459"/>
                <a:gd name="T22" fmla="*/ 18 w 230"/>
                <a:gd name="T23" fmla="*/ 408 h 459"/>
                <a:gd name="T24" fmla="*/ 31 w 230"/>
                <a:gd name="T25" fmla="*/ 374 h 459"/>
                <a:gd name="T26" fmla="*/ 45 w 230"/>
                <a:gd name="T27" fmla="*/ 346 h 459"/>
                <a:gd name="T28" fmla="*/ 59 w 230"/>
                <a:gd name="T29" fmla="*/ 324 h 459"/>
                <a:gd name="T30" fmla="*/ 65 w 230"/>
                <a:gd name="T31" fmla="*/ 314 h 459"/>
                <a:gd name="T32" fmla="*/ 72 w 230"/>
                <a:gd name="T33" fmla="*/ 306 h 459"/>
                <a:gd name="T34" fmla="*/ 79 w 230"/>
                <a:gd name="T35" fmla="*/ 299 h 459"/>
                <a:gd name="T36" fmla="*/ 86 w 230"/>
                <a:gd name="T37" fmla="*/ 293 h 459"/>
                <a:gd name="T38" fmla="*/ 95 w 230"/>
                <a:gd name="T39" fmla="*/ 289 h 459"/>
                <a:gd name="T40" fmla="*/ 102 w 230"/>
                <a:gd name="T41" fmla="*/ 286 h 459"/>
                <a:gd name="T42" fmla="*/ 109 w 230"/>
                <a:gd name="T43" fmla="*/ 285 h 459"/>
                <a:gd name="T44" fmla="*/ 117 w 230"/>
                <a:gd name="T45" fmla="*/ 285 h 459"/>
                <a:gd name="T46" fmla="*/ 124 w 230"/>
                <a:gd name="T47" fmla="*/ 286 h 459"/>
                <a:gd name="T48" fmla="*/ 131 w 230"/>
                <a:gd name="T49" fmla="*/ 288 h 459"/>
                <a:gd name="T50" fmla="*/ 138 w 230"/>
                <a:gd name="T51" fmla="*/ 292 h 459"/>
                <a:gd name="T52" fmla="*/ 146 w 230"/>
                <a:gd name="T53" fmla="*/ 297 h 459"/>
                <a:gd name="T54" fmla="*/ 153 w 230"/>
                <a:gd name="T55" fmla="*/ 303 h 459"/>
                <a:gd name="T56" fmla="*/ 160 w 230"/>
                <a:gd name="T57" fmla="*/ 311 h 459"/>
                <a:gd name="T58" fmla="*/ 167 w 230"/>
                <a:gd name="T59" fmla="*/ 320 h 459"/>
                <a:gd name="T60" fmla="*/ 174 w 230"/>
                <a:gd name="T61" fmla="*/ 330 h 459"/>
                <a:gd name="T62" fmla="*/ 188 w 230"/>
                <a:gd name="T63" fmla="*/ 355 h 459"/>
                <a:gd name="T64" fmla="*/ 201 w 230"/>
                <a:gd name="T65" fmla="*/ 384 h 459"/>
                <a:gd name="T66" fmla="*/ 213 w 230"/>
                <a:gd name="T67" fmla="*/ 419 h 459"/>
                <a:gd name="T68" fmla="*/ 226 w 230"/>
                <a:gd name="T69" fmla="*/ 459 h 459"/>
                <a:gd name="T70" fmla="*/ 230 w 230"/>
                <a:gd name="T71" fmla="*/ 459 h 459"/>
                <a:gd name="T72" fmla="*/ 230 w 230"/>
                <a:gd name="T73" fmla="*/ 459 h 459"/>
                <a:gd name="T74" fmla="*/ 222 w 230"/>
                <a:gd name="T75" fmla="*/ 405 h 459"/>
                <a:gd name="T76" fmla="*/ 215 w 230"/>
                <a:gd name="T77" fmla="*/ 352 h 459"/>
                <a:gd name="T78" fmla="*/ 208 w 230"/>
                <a:gd name="T79" fmla="*/ 299 h 459"/>
                <a:gd name="T80" fmla="*/ 204 w 230"/>
                <a:gd name="T81" fmla="*/ 246 h 459"/>
                <a:gd name="T82" fmla="*/ 199 w 230"/>
                <a:gd name="T83" fmla="*/ 191 h 459"/>
                <a:gd name="T84" fmla="*/ 197 w 230"/>
                <a:gd name="T85" fmla="*/ 133 h 459"/>
                <a:gd name="T86" fmla="*/ 194 w 230"/>
                <a:gd name="T87" fmla="*/ 69 h 459"/>
                <a:gd name="T88" fmla="*/ 194 w 230"/>
                <a:gd name="T89" fmla="*/ 0 h 459"/>
                <a:gd name="T90" fmla="*/ 35 w 230"/>
                <a:gd name="T91"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459">
                  <a:moveTo>
                    <a:pt x="35" y="0"/>
                  </a:moveTo>
                  <a:lnTo>
                    <a:pt x="35" y="0"/>
                  </a:lnTo>
                  <a:lnTo>
                    <a:pt x="33" y="67"/>
                  </a:lnTo>
                  <a:lnTo>
                    <a:pt x="32" y="127"/>
                  </a:lnTo>
                  <a:lnTo>
                    <a:pt x="29" y="184"/>
                  </a:lnTo>
                  <a:lnTo>
                    <a:pt x="25" y="237"/>
                  </a:lnTo>
                  <a:lnTo>
                    <a:pt x="21" y="289"/>
                  </a:lnTo>
                  <a:lnTo>
                    <a:pt x="14" y="339"/>
                  </a:lnTo>
                  <a:lnTo>
                    <a:pt x="0" y="445"/>
                  </a:lnTo>
                  <a:lnTo>
                    <a:pt x="6" y="445"/>
                  </a:lnTo>
                  <a:lnTo>
                    <a:pt x="6" y="445"/>
                  </a:lnTo>
                  <a:lnTo>
                    <a:pt x="18" y="408"/>
                  </a:lnTo>
                  <a:lnTo>
                    <a:pt x="31" y="374"/>
                  </a:lnTo>
                  <a:lnTo>
                    <a:pt x="45" y="346"/>
                  </a:lnTo>
                  <a:lnTo>
                    <a:pt x="59" y="324"/>
                  </a:lnTo>
                  <a:lnTo>
                    <a:pt x="65" y="314"/>
                  </a:lnTo>
                  <a:lnTo>
                    <a:pt x="72" y="306"/>
                  </a:lnTo>
                  <a:lnTo>
                    <a:pt x="79" y="299"/>
                  </a:lnTo>
                  <a:lnTo>
                    <a:pt x="86" y="293"/>
                  </a:lnTo>
                  <a:lnTo>
                    <a:pt x="95" y="289"/>
                  </a:lnTo>
                  <a:lnTo>
                    <a:pt x="102" y="286"/>
                  </a:lnTo>
                  <a:lnTo>
                    <a:pt x="109" y="285"/>
                  </a:lnTo>
                  <a:lnTo>
                    <a:pt x="117" y="285"/>
                  </a:lnTo>
                  <a:lnTo>
                    <a:pt x="124" y="286"/>
                  </a:lnTo>
                  <a:lnTo>
                    <a:pt x="131" y="288"/>
                  </a:lnTo>
                  <a:lnTo>
                    <a:pt x="138" y="292"/>
                  </a:lnTo>
                  <a:lnTo>
                    <a:pt x="146" y="297"/>
                  </a:lnTo>
                  <a:lnTo>
                    <a:pt x="153" y="303"/>
                  </a:lnTo>
                  <a:lnTo>
                    <a:pt x="160" y="311"/>
                  </a:lnTo>
                  <a:lnTo>
                    <a:pt x="167" y="320"/>
                  </a:lnTo>
                  <a:lnTo>
                    <a:pt x="174" y="330"/>
                  </a:lnTo>
                  <a:lnTo>
                    <a:pt x="188" y="355"/>
                  </a:lnTo>
                  <a:lnTo>
                    <a:pt x="201" y="384"/>
                  </a:lnTo>
                  <a:lnTo>
                    <a:pt x="213" y="419"/>
                  </a:lnTo>
                  <a:lnTo>
                    <a:pt x="226" y="459"/>
                  </a:lnTo>
                  <a:lnTo>
                    <a:pt x="230" y="459"/>
                  </a:lnTo>
                  <a:lnTo>
                    <a:pt x="230" y="459"/>
                  </a:lnTo>
                  <a:lnTo>
                    <a:pt x="222" y="405"/>
                  </a:lnTo>
                  <a:lnTo>
                    <a:pt x="215" y="352"/>
                  </a:lnTo>
                  <a:lnTo>
                    <a:pt x="208" y="299"/>
                  </a:lnTo>
                  <a:lnTo>
                    <a:pt x="204" y="246"/>
                  </a:lnTo>
                  <a:lnTo>
                    <a:pt x="199" y="191"/>
                  </a:lnTo>
                  <a:lnTo>
                    <a:pt x="197" y="133"/>
                  </a:lnTo>
                  <a:lnTo>
                    <a:pt x="194" y="69"/>
                  </a:lnTo>
                  <a:lnTo>
                    <a:pt x="194" y="0"/>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7" name="Freeform 40">
              <a:extLst>
                <a:ext uri="{FF2B5EF4-FFF2-40B4-BE49-F238E27FC236}">
                  <a16:creationId xmlns:a16="http://schemas.microsoft.com/office/drawing/2014/main" id="{2CD2FC98-46A6-4C90-AEAF-D6317802CEC1}"/>
                </a:ext>
              </a:extLst>
            </p:cNvPr>
            <p:cNvSpPr>
              <a:spLocks/>
            </p:cNvSpPr>
            <p:nvPr/>
          </p:nvSpPr>
          <p:spPr bwMode="auto">
            <a:xfrm>
              <a:off x="11847513" y="2540001"/>
              <a:ext cx="306388" cy="239713"/>
            </a:xfrm>
            <a:custGeom>
              <a:avLst/>
              <a:gdLst>
                <a:gd name="T0" fmla="*/ 0 w 386"/>
                <a:gd name="T1" fmla="*/ 228 h 302"/>
                <a:gd name="T2" fmla="*/ 8 w 386"/>
                <a:gd name="T3" fmla="*/ 256 h 302"/>
                <a:gd name="T4" fmla="*/ 23 w 386"/>
                <a:gd name="T5" fmla="*/ 272 h 302"/>
                <a:gd name="T6" fmla="*/ 41 w 386"/>
                <a:gd name="T7" fmla="*/ 277 h 302"/>
                <a:gd name="T8" fmla="*/ 64 w 386"/>
                <a:gd name="T9" fmla="*/ 276 h 302"/>
                <a:gd name="T10" fmla="*/ 113 w 386"/>
                <a:gd name="T11" fmla="*/ 263 h 302"/>
                <a:gd name="T12" fmla="*/ 149 w 386"/>
                <a:gd name="T13" fmla="*/ 256 h 302"/>
                <a:gd name="T14" fmla="*/ 160 w 386"/>
                <a:gd name="T15" fmla="*/ 256 h 302"/>
                <a:gd name="T16" fmla="*/ 185 w 386"/>
                <a:gd name="T17" fmla="*/ 261 h 302"/>
                <a:gd name="T18" fmla="*/ 235 w 386"/>
                <a:gd name="T19" fmla="*/ 280 h 302"/>
                <a:gd name="T20" fmla="*/ 274 w 386"/>
                <a:gd name="T21" fmla="*/ 295 h 302"/>
                <a:gd name="T22" fmla="*/ 301 w 386"/>
                <a:gd name="T23" fmla="*/ 301 h 302"/>
                <a:gd name="T24" fmla="*/ 326 w 386"/>
                <a:gd name="T25" fmla="*/ 302 h 302"/>
                <a:gd name="T26" fmla="*/ 351 w 386"/>
                <a:gd name="T27" fmla="*/ 294 h 302"/>
                <a:gd name="T28" fmla="*/ 362 w 386"/>
                <a:gd name="T29" fmla="*/ 287 h 302"/>
                <a:gd name="T30" fmla="*/ 379 w 386"/>
                <a:gd name="T31" fmla="*/ 270 h 302"/>
                <a:gd name="T32" fmla="*/ 386 w 386"/>
                <a:gd name="T33" fmla="*/ 256 h 302"/>
                <a:gd name="T34" fmla="*/ 385 w 386"/>
                <a:gd name="T35" fmla="*/ 245 h 302"/>
                <a:gd name="T36" fmla="*/ 376 w 386"/>
                <a:gd name="T37" fmla="*/ 234 h 302"/>
                <a:gd name="T38" fmla="*/ 351 w 386"/>
                <a:gd name="T39" fmla="*/ 214 h 302"/>
                <a:gd name="T40" fmla="*/ 323 w 386"/>
                <a:gd name="T41" fmla="*/ 195 h 302"/>
                <a:gd name="T42" fmla="*/ 312 w 386"/>
                <a:gd name="T43" fmla="*/ 182 h 302"/>
                <a:gd name="T44" fmla="*/ 295 w 386"/>
                <a:gd name="T45" fmla="*/ 153 h 302"/>
                <a:gd name="T46" fmla="*/ 286 w 386"/>
                <a:gd name="T47" fmla="*/ 115 h 302"/>
                <a:gd name="T48" fmla="*/ 272 w 386"/>
                <a:gd name="T49" fmla="*/ 37 h 302"/>
                <a:gd name="T50" fmla="*/ 270 w 386"/>
                <a:gd name="T51" fmla="*/ 33 h 302"/>
                <a:gd name="T52" fmla="*/ 260 w 386"/>
                <a:gd name="T53" fmla="*/ 19 h 302"/>
                <a:gd name="T54" fmla="*/ 240 w 386"/>
                <a:gd name="T55" fmla="*/ 8 h 302"/>
                <a:gd name="T56" fmla="*/ 210 w 386"/>
                <a:gd name="T57" fmla="*/ 1 h 302"/>
                <a:gd name="T58" fmla="*/ 178 w 386"/>
                <a:gd name="T59" fmla="*/ 0 h 302"/>
                <a:gd name="T60" fmla="*/ 146 w 386"/>
                <a:gd name="T61" fmla="*/ 5 h 302"/>
                <a:gd name="T62" fmla="*/ 118 w 386"/>
                <a:gd name="T63" fmla="*/ 15 h 302"/>
                <a:gd name="T64" fmla="*/ 99 w 386"/>
                <a:gd name="T65" fmla="*/ 32 h 302"/>
                <a:gd name="T66" fmla="*/ 92 w 386"/>
                <a:gd name="T67" fmla="*/ 43 h 302"/>
                <a:gd name="T68" fmla="*/ 89 w 386"/>
                <a:gd name="T69" fmla="*/ 54 h 302"/>
                <a:gd name="T70" fmla="*/ 87 w 386"/>
                <a:gd name="T71" fmla="*/ 76 h 302"/>
                <a:gd name="T72" fmla="*/ 78 w 386"/>
                <a:gd name="T73" fmla="*/ 114 h 302"/>
                <a:gd name="T74" fmla="*/ 64 w 386"/>
                <a:gd name="T75" fmla="*/ 142 h 302"/>
                <a:gd name="T76" fmla="*/ 47 w 386"/>
                <a:gd name="T77" fmla="*/ 164 h 302"/>
                <a:gd name="T78" fmla="*/ 23 w 386"/>
                <a:gd name="T79" fmla="*/ 188 h 302"/>
                <a:gd name="T80" fmla="*/ 5 w 386"/>
                <a:gd name="T81" fmla="*/ 207 h 302"/>
                <a:gd name="T82" fmla="*/ 0 w 386"/>
                <a:gd name="T83" fmla="*/ 221 h 302"/>
                <a:gd name="T84" fmla="*/ 0 w 386"/>
                <a:gd name="T85" fmla="*/ 22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302">
                  <a:moveTo>
                    <a:pt x="0" y="228"/>
                  </a:moveTo>
                  <a:lnTo>
                    <a:pt x="0" y="228"/>
                  </a:lnTo>
                  <a:lnTo>
                    <a:pt x="4" y="244"/>
                  </a:lnTo>
                  <a:lnTo>
                    <a:pt x="8" y="256"/>
                  </a:lnTo>
                  <a:lnTo>
                    <a:pt x="15" y="265"/>
                  </a:lnTo>
                  <a:lnTo>
                    <a:pt x="23" y="272"/>
                  </a:lnTo>
                  <a:lnTo>
                    <a:pt x="32" y="276"/>
                  </a:lnTo>
                  <a:lnTo>
                    <a:pt x="41" y="277"/>
                  </a:lnTo>
                  <a:lnTo>
                    <a:pt x="51" y="277"/>
                  </a:lnTo>
                  <a:lnTo>
                    <a:pt x="64" y="276"/>
                  </a:lnTo>
                  <a:lnTo>
                    <a:pt x="87" y="270"/>
                  </a:lnTo>
                  <a:lnTo>
                    <a:pt x="113" y="263"/>
                  </a:lnTo>
                  <a:lnTo>
                    <a:pt x="136" y="258"/>
                  </a:lnTo>
                  <a:lnTo>
                    <a:pt x="149" y="256"/>
                  </a:lnTo>
                  <a:lnTo>
                    <a:pt x="160" y="256"/>
                  </a:lnTo>
                  <a:lnTo>
                    <a:pt x="160" y="256"/>
                  </a:lnTo>
                  <a:lnTo>
                    <a:pt x="173" y="258"/>
                  </a:lnTo>
                  <a:lnTo>
                    <a:pt x="185" y="261"/>
                  </a:lnTo>
                  <a:lnTo>
                    <a:pt x="210" y="269"/>
                  </a:lnTo>
                  <a:lnTo>
                    <a:pt x="235" y="280"/>
                  </a:lnTo>
                  <a:lnTo>
                    <a:pt x="262" y="291"/>
                  </a:lnTo>
                  <a:lnTo>
                    <a:pt x="274" y="295"/>
                  </a:lnTo>
                  <a:lnTo>
                    <a:pt x="288" y="300"/>
                  </a:lnTo>
                  <a:lnTo>
                    <a:pt x="301" y="301"/>
                  </a:lnTo>
                  <a:lnTo>
                    <a:pt x="313" y="302"/>
                  </a:lnTo>
                  <a:lnTo>
                    <a:pt x="326" y="302"/>
                  </a:lnTo>
                  <a:lnTo>
                    <a:pt x="339" y="300"/>
                  </a:lnTo>
                  <a:lnTo>
                    <a:pt x="351" y="294"/>
                  </a:lnTo>
                  <a:lnTo>
                    <a:pt x="362" y="287"/>
                  </a:lnTo>
                  <a:lnTo>
                    <a:pt x="362" y="287"/>
                  </a:lnTo>
                  <a:lnTo>
                    <a:pt x="372" y="279"/>
                  </a:lnTo>
                  <a:lnTo>
                    <a:pt x="379" y="270"/>
                  </a:lnTo>
                  <a:lnTo>
                    <a:pt x="383" y="263"/>
                  </a:lnTo>
                  <a:lnTo>
                    <a:pt x="386" y="256"/>
                  </a:lnTo>
                  <a:lnTo>
                    <a:pt x="386" y="251"/>
                  </a:lnTo>
                  <a:lnTo>
                    <a:pt x="385" y="245"/>
                  </a:lnTo>
                  <a:lnTo>
                    <a:pt x="382" y="240"/>
                  </a:lnTo>
                  <a:lnTo>
                    <a:pt x="376" y="234"/>
                  </a:lnTo>
                  <a:lnTo>
                    <a:pt x="365" y="224"/>
                  </a:lnTo>
                  <a:lnTo>
                    <a:pt x="351" y="214"/>
                  </a:lnTo>
                  <a:lnTo>
                    <a:pt x="336" y="205"/>
                  </a:lnTo>
                  <a:lnTo>
                    <a:pt x="323" y="195"/>
                  </a:lnTo>
                  <a:lnTo>
                    <a:pt x="323" y="195"/>
                  </a:lnTo>
                  <a:lnTo>
                    <a:pt x="312" y="182"/>
                  </a:lnTo>
                  <a:lnTo>
                    <a:pt x="302" y="168"/>
                  </a:lnTo>
                  <a:lnTo>
                    <a:pt x="295" y="153"/>
                  </a:lnTo>
                  <a:lnTo>
                    <a:pt x="290" y="135"/>
                  </a:lnTo>
                  <a:lnTo>
                    <a:pt x="286" y="115"/>
                  </a:lnTo>
                  <a:lnTo>
                    <a:pt x="281" y="93"/>
                  </a:lnTo>
                  <a:lnTo>
                    <a:pt x="272" y="37"/>
                  </a:lnTo>
                  <a:lnTo>
                    <a:pt x="272" y="37"/>
                  </a:lnTo>
                  <a:lnTo>
                    <a:pt x="270" y="33"/>
                  </a:lnTo>
                  <a:lnTo>
                    <a:pt x="267" y="27"/>
                  </a:lnTo>
                  <a:lnTo>
                    <a:pt x="260" y="19"/>
                  </a:lnTo>
                  <a:lnTo>
                    <a:pt x="251" y="12"/>
                  </a:lnTo>
                  <a:lnTo>
                    <a:pt x="240" y="8"/>
                  </a:lnTo>
                  <a:lnTo>
                    <a:pt x="226" y="4"/>
                  </a:lnTo>
                  <a:lnTo>
                    <a:pt x="210" y="1"/>
                  </a:lnTo>
                  <a:lnTo>
                    <a:pt x="195" y="0"/>
                  </a:lnTo>
                  <a:lnTo>
                    <a:pt x="178" y="0"/>
                  </a:lnTo>
                  <a:lnTo>
                    <a:pt x="161" y="1"/>
                  </a:lnTo>
                  <a:lnTo>
                    <a:pt x="146" y="5"/>
                  </a:lnTo>
                  <a:lnTo>
                    <a:pt x="131" y="9"/>
                  </a:lnTo>
                  <a:lnTo>
                    <a:pt x="118" y="15"/>
                  </a:lnTo>
                  <a:lnTo>
                    <a:pt x="107" y="23"/>
                  </a:lnTo>
                  <a:lnTo>
                    <a:pt x="99" y="32"/>
                  </a:lnTo>
                  <a:lnTo>
                    <a:pt x="94" y="37"/>
                  </a:lnTo>
                  <a:lnTo>
                    <a:pt x="92" y="43"/>
                  </a:lnTo>
                  <a:lnTo>
                    <a:pt x="90" y="48"/>
                  </a:lnTo>
                  <a:lnTo>
                    <a:pt x="89" y="54"/>
                  </a:lnTo>
                  <a:lnTo>
                    <a:pt x="89" y="54"/>
                  </a:lnTo>
                  <a:lnTo>
                    <a:pt x="87" y="76"/>
                  </a:lnTo>
                  <a:lnTo>
                    <a:pt x="83" y="96"/>
                  </a:lnTo>
                  <a:lnTo>
                    <a:pt x="78" y="114"/>
                  </a:lnTo>
                  <a:lnTo>
                    <a:pt x="71" y="129"/>
                  </a:lnTo>
                  <a:lnTo>
                    <a:pt x="64" y="142"/>
                  </a:lnTo>
                  <a:lnTo>
                    <a:pt x="55" y="153"/>
                  </a:lnTo>
                  <a:lnTo>
                    <a:pt x="47" y="164"/>
                  </a:lnTo>
                  <a:lnTo>
                    <a:pt x="39" y="173"/>
                  </a:lnTo>
                  <a:lnTo>
                    <a:pt x="23" y="188"/>
                  </a:lnTo>
                  <a:lnTo>
                    <a:pt x="9" y="201"/>
                  </a:lnTo>
                  <a:lnTo>
                    <a:pt x="5" y="207"/>
                  </a:lnTo>
                  <a:lnTo>
                    <a:pt x="1" y="214"/>
                  </a:lnTo>
                  <a:lnTo>
                    <a:pt x="0" y="221"/>
                  </a:lnTo>
                  <a:lnTo>
                    <a:pt x="0" y="228"/>
                  </a:lnTo>
                  <a:lnTo>
                    <a:pt x="0"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8" name="Freeform 41">
              <a:extLst>
                <a:ext uri="{FF2B5EF4-FFF2-40B4-BE49-F238E27FC236}">
                  <a16:creationId xmlns:a16="http://schemas.microsoft.com/office/drawing/2014/main" id="{CAB1D13D-1F74-42DF-822C-89BA3539CF3E}"/>
                </a:ext>
              </a:extLst>
            </p:cNvPr>
            <p:cNvSpPr>
              <a:spLocks/>
            </p:cNvSpPr>
            <p:nvPr/>
          </p:nvSpPr>
          <p:spPr bwMode="auto">
            <a:xfrm>
              <a:off x="11917363" y="2849563"/>
              <a:ext cx="182563" cy="354013"/>
            </a:xfrm>
            <a:custGeom>
              <a:avLst/>
              <a:gdLst>
                <a:gd name="T0" fmla="*/ 231 w 231"/>
                <a:gd name="T1" fmla="*/ 14 h 446"/>
                <a:gd name="T2" fmla="*/ 225 w 231"/>
                <a:gd name="T3" fmla="*/ 14 h 446"/>
                <a:gd name="T4" fmla="*/ 225 w 231"/>
                <a:gd name="T5" fmla="*/ 14 h 446"/>
                <a:gd name="T6" fmla="*/ 213 w 231"/>
                <a:gd name="T7" fmla="*/ 52 h 446"/>
                <a:gd name="T8" fmla="*/ 200 w 231"/>
                <a:gd name="T9" fmla="*/ 85 h 446"/>
                <a:gd name="T10" fmla="*/ 186 w 231"/>
                <a:gd name="T11" fmla="*/ 113 h 446"/>
                <a:gd name="T12" fmla="*/ 172 w 231"/>
                <a:gd name="T13" fmla="*/ 137 h 446"/>
                <a:gd name="T14" fmla="*/ 165 w 231"/>
                <a:gd name="T15" fmla="*/ 145 h 446"/>
                <a:gd name="T16" fmla="*/ 158 w 231"/>
                <a:gd name="T17" fmla="*/ 154 h 446"/>
                <a:gd name="T18" fmla="*/ 151 w 231"/>
                <a:gd name="T19" fmla="*/ 161 h 446"/>
                <a:gd name="T20" fmla="*/ 144 w 231"/>
                <a:gd name="T21" fmla="*/ 166 h 446"/>
                <a:gd name="T22" fmla="*/ 136 w 231"/>
                <a:gd name="T23" fmla="*/ 171 h 446"/>
                <a:gd name="T24" fmla="*/ 129 w 231"/>
                <a:gd name="T25" fmla="*/ 173 h 446"/>
                <a:gd name="T26" fmla="*/ 122 w 231"/>
                <a:gd name="T27" fmla="*/ 175 h 446"/>
                <a:gd name="T28" fmla="*/ 113 w 231"/>
                <a:gd name="T29" fmla="*/ 175 h 446"/>
                <a:gd name="T30" fmla="*/ 106 w 231"/>
                <a:gd name="T31" fmla="*/ 173 h 446"/>
                <a:gd name="T32" fmla="*/ 100 w 231"/>
                <a:gd name="T33" fmla="*/ 172 h 446"/>
                <a:gd name="T34" fmla="*/ 93 w 231"/>
                <a:gd name="T35" fmla="*/ 168 h 446"/>
                <a:gd name="T36" fmla="*/ 84 w 231"/>
                <a:gd name="T37" fmla="*/ 162 h 446"/>
                <a:gd name="T38" fmla="*/ 77 w 231"/>
                <a:gd name="T39" fmla="*/ 157 h 446"/>
                <a:gd name="T40" fmla="*/ 70 w 231"/>
                <a:gd name="T41" fmla="*/ 150 h 446"/>
                <a:gd name="T42" fmla="*/ 63 w 231"/>
                <a:gd name="T43" fmla="*/ 140 h 446"/>
                <a:gd name="T44" fmla="*/ 56 w 231"/>
                <a:gd name="T45" fmla="*/ 130 h 446"/>
                <a:gd name="T46" fmla="*/ 42 w 231"/>
                <a:gd name="T47" fmla="*/ 105 h 446"/>
                <a:gd name="T48" fmla="*/ 30 w 231"/>
                <a:gd name="T49" fmla="*/ 76 h 446"/>
                <a:gd name="T50" fmla="*/ 17 w 231"/>
                <a:gd name="T51" fmla="*/ 41 h 446"/>
                <a:gd name="T52" fmla="*/ 5 w 231"/>
                <a:gd name="T53" fmla="*/ 0 h 446"/>
                <a:gd name="T54" fmla="*/ 0 w 231"/>
                <a:gd name="T55" fmla="*/ 0 h 446"/>
                <a:gd name="T56" fmla="*/ 0 w 231"/>
                <a:gd name="T57" fmla="*/ 0 h 446"/>
                <a:gd name="T58" fmla="*/ 16 w 231"/>
                <a:gd name="T59" fmla="*/ 105 h 446"/>
                <a:gd name="T60" fmla="*/ 21 w 231"/>
                <a:gd name="T61" fmla="*/ 157 h 446"/>
                <a:gd name="T62" fmla="*/ 27 w 231"/>
                <a:gd name="T63" fmla="*/ 207 h 446"/>
                <a:gd name="T64" fmla="*/ 31 w 231"/>
                <a:gd name="T65" fmla="*/ 260 h 446"/>
                <a:gd name="T66" fmla="*/ 34 w 231"/>
                <a:gd name="T67" fmla="*/ 316 h 446"/>
                <a:gd name="T68" fmla="*/ 37 w 231"/>
                <a:gd name="T69" fmla="*/ 377 h 446"/>
                <a:gd name="T70" fmla="*/ 37 w 231"/>
                <a:gd name="T71" fmla="*/ 446 h 446"/>
                <a:gd name="T72" fmla="*/ 196 w 231"/>
                <a:gd name="T73" fmla="*/ 446 h 446"/>
                <a:gd name="T74" fmla="*/ 196 w 231"/>
                <a:gd name="T75" fmla="*/ 446 h 446"/>
                <a:gd name="T76" fmla="*/ 197 w 231"/>
                <a:gd name="T77" fmla="*/ 380 h 446"/>
                <a:gd name="T78" fmla="*/ 199 w 231"/>
                <a:gd name="T79" fmla="*/ 320 h 446"/>
                <a:gd name="T80" fmla="*/ 201 w 231"/>
                <a:gd name="T81" fmla="*/ 267 h 446"/>
                <a:gd name="T82" fmla="*/ 206 w 231"/>
                <a:gd name="T83" fmla="*/ 215 h 446"/>
                <a:gd name="T84" fmla="*/ 210 w 231"/>
                <a:gd name="T85" fmla="*/ 166 h 446"/>
                <a:gd name="T86" fmla="*/ 217 w 231"/>
                <a:gd name="T87" fmla="*/ 118 h 446"/>
                <a:gd name="T88" fmla="*/ 231 w 231"/>
                <a:gd name="T89" fmla="*/ 14 h 446"/>
                <a:gd name="T90" fmla="*/ 231 w 231"/>
                <a:gd name="T91" fmla="*/ 1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446">
                  <a:moveTo>
                    <a:pt x="231" y="14"/>
                  </a:moveTo>
                  <a:lnTo>
                    <a:pt x="225" y="14"/>
                  </a:lnTo>
                  <a:lnTo>
                    <a:pt x="225" y="14"/>
                  </a:lnTo>
                  <a:lnTo>
                    <a:pt x="213" y="52"/>
                  </a:lnTo>
                  <a:lnTo>
                    <a:pt x="200" y="85"/>
                  </a:lnTo>
                  <a:lnTo>
                    <a:pt x="186" y="113"/>
                  </a:lnTo>
                  <a:lnTo>
                    <a:pt x="172" y="137"/>
                  </a:lnTo>
                  <a:lnTo>
                    <a:pt x="165" y="145"/>
                  </a:lnTo>
                  <a:lnTo>
                    <a:pt x="158" y="154"/>
                  </a:lnTo>
                  <a:lnTo>
                    <a:pt x="151" y="161"/>
                  </a:lnTo>
                  <a:lnTo>
                    <a:pt x="144" y="166"/>
                  </a:lnTo>
                  <a:lnTo>
                    <a:pt x="136" y="171"/>
                  </a:lnTo>
                  <a:lnTo>
                    <a:pt x="129" y="173"/>
                  </a:lnTo>
                  <a:lnTo>
                    <a:pt x="122" y="175"/>
                  </a:lnTo>
                  <a:lnTo>
                    <a:pt x="113" y="175"/>
                  </a:lnTo>
                  <a:lnTo>
                    <a:pt x="106" y="173"/>
                  </a:lnTo>
                  <a:lnTo>
                    <a:pt x="100" y="172"/>
                  </a:lnTo>
                  <a:lnTo>
                    <a:pt x="93" y="168"/>
                  </a:lnTo>
                  <a:lnTo>
                    <a:pt x="84" y="162"/>
                  </a:lnTo>
                  <a:lnTo>
                    <a:pt x="77" y="157"/>
                  </a:lnTo>
                  <a:lnTo>
                    <a:pt x="70" y="150"/>
                  </a:lnTo>
                  <a:lnTo>
                    <a:pt x="63" y="140"/>
                  </a:lnTo>
                  <a:lnTo>
                    <a:pt x="56" y="130"/>
                  </a:lnTo>
                  <a:lnTo>
                    <a:pt x="42" y="105"/>
                  </a:lnTo>
                  <a:lnTo>
                    <a:pt x="30" y="76"/>
                  </a:lnTo>
                  <a:lnTo>
                    <a:pt x="17" y="41"/>
                  </a:lnTo>
                  <a:lnTo>
                    <a:pt x="5" y="0"/>
                  </a:lnTo>
                  <a:lnTo>
                    <a:pt x="0" y="0"/>
                  </a:lnTo>
                  <a:lnTo>
                    <a:pt x="0" y="0"/>
                  </a:lnTo>
                  <a:lnTo>
                    <a:pt x="16" y="105"/>
                  </a:lnTo>
                  <a:lnTo>
                    <a:pt x="21" y="157"/>
                  </a:lnTo>
                  <a:lnTo>
                    <a:pt x="27" y="207"/>
                  </a:lnTo>
                  <a:lnTo>
                    <a:pt x="31" y="260"/>
                  </a:lnTo>
                  <a:lnTo>
                    <a:pt x="34" y="316"/>
                  </a:lnTo>
                  <a:lnTo>
                    <a:pt x="37" y="377"/>
                  </a:lnTo>
                  <a:lnTo>
                    <a:pt x="37" y="446"/>
                  </a:lnTo>
                  <a:lnTo>
                    <a:pt x="196" y="446"/>
                  </a:lnTo>
                  <a:lnTo>
                    <a:pt x="196" y="446"/>
                  </a:lnTo>
                  <a:lnTo>
                    <a:pt x="197" y="380"/>
                  </a:lnTo>
                  <a:lnTo>
                    <a:pt x="199" y="320"/>
                  </a:lnTo>
                  <a:lnTo>
                    <a:pt x="201" y="267"/>
                  </a:lnTo>
                  <a:lnTo>
                    <a:pt x="206" y="215"/>
                  </a:lnTo>
                  <a:lnTo>
                    <a:pt x="210" y="166"/>
                  </a:lnTo>
                  <a:lnTo>
                    <a:pt x="217" y="118"/>
                  </a:lnTo>
                  <a:lnTo>
                    <a:pt x="231" y="14"/>
                  </a:lnTo>
                  <a:lnTo>
                    <a:pt x="23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9" name="Freeform 42">
              <a:extLst>
                <a:ext uri="{FF2B5EF4-FFF2-40B4-BE49-F238E27FC236}">
                  <a16:creationId xmlns:a16="http://schemas.microsoft.com/office/drawing/2014/main" id="{E178FC2A-0A00-4AFE-859D-6DE660598926}"/>
                </a:ext>
              </a:extLst>
            </p:cNvPr>
            <p:cNvSpPr>
              <a:spLocks/>
            </p:cNvSpPr>
            <p:nvPr/>
          </p:nvSpPr>
          <p:spPr bwMode="auto">
            <a:xfrm>
              <a:off x="11847513" y="2797176"/>
              <a:ext cx="306388" cy="239713"/>
            </a:xfrm>
            <a:custGeom>
              <a:avLst/>
              <a:gdLst>
                <a:gd name="T0" fmla="*/ 386 w 386"/>
                <a:gd name="T1" fmla="*/ 74 h 303"/>
                <a:gd name="T2" fmla="*/ 376 w 386"/>
                <a:gd name="T3" fmla="*/ 46 h 303"/>
                <a:gd name="T4" fmla="*/ 362 w 386"/>
                <a:gd name="T5" fmla="*/ 31 h 303"/>
                <a:gd name="T6" fmla="*/ 344 w 386"/>
                <a:gd name="T7" fmla="*/ 25 h 303"/>
                <a:gd name="T8" fmla="*/ 322 w 386"/>
                <a:gd name="T9" fmla="*/ 27 h 303"/>
                <a:gd name="T10" fmla="*/ 273 w 386"/>
                <a:gd name="T11" fmla="*/ 39 h 303"/>
                <a:gd name="T12" fmla="*/ 237 w 386"/>
                <a:gd name="T13" fmla="*/ 46 h 303"/>
                <a:gd name="T14" fmla="*/ 226 w 386"/>
                <a:gd name="T15" fmla="*/ 46 h 303"/>
                <a:gd name="T16" fmla="*/ 200 w 386"/>
                <a:gd name="T17" fmla="*/ 42 h 303"/>
                <a:gd name="T18" fmla="*/ 150 w 386"/>
                <a:gd name="T19" fmla="*/ 23 h 303"/>
                <a:gd name="T20" fmla="*/ 111 w 386"/>
                <a:gd name="T21" fmla="*/ 7 h 303"/>
                <a:gd name="T22" fmla="*/ 85 w 386"/>
                <a:gd name="T23" fmla="*/ 2 h 303"/>
                <a:gd name="T24" fmla="*/ 60 w 386"/>
                <a:gd name="T25" fmla="*/ 0 h 303"/>
                <a:gd name="T26" fmla="*/ 34 w 386"/>
                <a:gd name="T27" fmla="*/ 9 h 303"/>
                <a:gd name="T28" fmla="*/ 23 w 386"/>
                <a:gd name="T29" fmla="*/ 16 h 303"/>
                <a:gd name="T30" fmla="*/ 7 w 386"/>
                <a:gd name="T31" fmla="*/ 32 h 303"/>
                <a:gd name="T32" fmla="*/ 0 w 386"/>
                <a:gd name="T33" fmla="*/ 46 h 303"/>
                <a:gd name="T34" fmla="*/ 1 w 386"/>
                <a:gd name="T35" fmla="*/ 58 h 303"/>
                <a:gd name="T36" fmla="*/ 9 w 386"/>
                <a:gd name="T37" fmla="*/ 69 h 303"/>
                <a:gd name="T38" fmla="*/ 34 w 386"/>
                <a:gd name="T39" fmla="*/ 88 h 303"/>
                <a:gd name="T40" fmla="*/ 62 w 386"/>
                <a:gd name="T41" fmla="*/ 108 h 303"/>
                <a:gd name="T42" fmla="*/ 74 w 386"/>
                <a:gd name="T43" fmla="*/ 120 h 303"/>
                <a:gd name="T44" fmla="*/ 90 w 386"/>
                <a:gd name="T45" fmla="*/ 150 h 303"/>
                <a:gd name="T46" fmla="*/ 100 w 386"/>
                <a:gd name="T47" fmla="*/ 187 h 303"/>
                <a:gd name="T48" fmla="*/ 114 w 386"/>
                <a:gd name="T49" fmla="*/ 266 h 303"/>
                <a:gd name="T50" fmla="*/ 115 w 386"/>
                <a:gd name="T51" fmla="*/ 270 h 303"/>
                <a:gd name="T52" fmla="*/ 125 w 386"/>
                <a:gd name="T53" fmla="*/ 284 h 303"/>
                <a:gd name="T54" fmla="*/ 146 w 386"/>
                <a:gd name="T55" fmla="*/ 295 h 303"/>
                <a:gd name="T56" fmla="*/ 175 w 386"/>
                <a:gd name="T57" fmla="*/ 302 h 303"/>
                <a:gd name="T58" fmla="*/ 207 w 386"/>
                <a:gd name="T59" fmla="*/ 303 h 303"/>
                <a:gd name="T60" fmla="*/ 240 w 386"/>
                <a:gd name="T61" fmla="*/ 298 h 303"/>
                <a:gd name="T62" fmla="*/ 267 w 386"/>
                <a:gd name="T63" fmla="*/ 288 h 303"/>
                <a:gd name="T64" fmla="*/ 287 w 386"/>
                <a:gd name="T65" fmla="*/ 271 h 303"/>
                <a:gd name="T66" fmla="*/ 294 w 386"/>
                <a:gd name="T67" fmla="*/ 260 h 303"/>
                <a:gd name="T68" fmla="*/ 297 w 386"/>
                <a:gd name="T69" fmla="*/ 249 h 303"/>
                <a:gd name="T70" fmla="*/ 298 w 386"/>
                <a:gd name="T71" fmla="*/ 226 h 303"/>
                <a:gd name="T72" fmla="*/ 308 w 386"/>
                <a:gd name="T73" fmla="*/ 189 h 303"/>
                <a:gd name="T74" fmla="*/ 322 w 386"/>
                <a:gd name="T75" fmla="*/ 161 h 303"/>
                <a:gd name="T76" fmla="*/ 339 w 386"/>
                <a:gd name="T77" fmla="*/ 139 h 303"/>
                <a:gd name="T78" fmla="*/ 362 w 386"/>
                <a:gd name="T79" fmla="*/ 115 h 303"/>
                <a:gd name="T80" fmla="*/ 380 w 386"/>
                <a:gd name="T81" fmla="*/ 95 h 303"/>
                <a:gd name="T82" fmla="*/ 386 w 386"/>
                <a:gd name="T83" fmla="*/ 81 h 303"/>
                <a:gd name="T84" fmla="*/ 386 w 386"/>
                <a:gd name="T85" fmla="*/ 7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303">
                  <a:moveTo>
                    <a:pt x="386" y="74"/>
                  </a:moveTo>
                  <a:lnTo>
                    <a:pt x="386" y="74"/>
                  </a:lnTo>
                  <a:lnTo>
                    <a:pt x="382" y="59"/>
                  </a:lnTo>
                  <a:lnTo>
                    <a:pt x="376" y="46"/>
                  </a:lnTo>
                  <a:lnTo>
                    <a:pt x="371" y="38"/>
                  </a:lnTo>
                  <a:lnTo>
                    <a:pt x="362" y="31"/>
                  </a:lnTo>
                  <a:lnTo>
                    <a:pt x="354" y="27"/>
                  </a:lnTo>
                  <a:lnTo>
                    <a:pt x="344" y="25"/>
                  </a:lnTo>
                  <a:lnTo>
                    <a:pt x="333" y="25"/>
                  </a:lnTo>
                  <a:lnTo>
                    <a:pt x="322" y="27"/>
                  </a:lnTo>
                  <a:lnTo>
                    <a:pt x="298" y="32"/>
                  </a:lnTo>
                  <a:lnTo>
                    <a:pt x="273" y="39"/>
                  </a:lnTo>
                  <a:lnTo>
                    <a:pt x="249" y="45"/>
                  </a:lnTo>
                  <a:lnTo>
                    <a:pt x="237" y="46"/>
                  </a:lnTo>
                  <a:lnTo>
                    <a:pt x="226" y="46"/>
                  </a:lnTo>
                  <a:lnTo>
                    <a:pt x="226" y="46"/>
                  </a:lnTo>
                  <a:lnTo>
                    <a:pt x="213" y="45"/>
                  </a:lnTo>
                  <a:lnTo>
                    <a:pt x="200" y="42"/>
                  </a:lnTo>
                  <a:lnTo>
                    <a:pt x="175" y="34"/>
                  </a:lnTo>
                  <a:lnTo>
                    <a:pt x="150" y="23"/>
                  </a:lnTo>
                  <a:lnTo>
                    <a:pt x="124" y="11"/>
                  </a:lnTo>
                  <a:lnTo>
                    <a:pt x="111" y="7"/>
                  </a:lnTo>
                  <a:lnTo>
                    <a:pt x="97" y="3"/>
                  </a:lnTo>
                  <a:lnTo>
                    <a:pt x="85" y="2"/>
                  </a:lnTo>
                  <a:lnTo>
                    <a:pt x="72" y="0"/>
                  </a:lnTo>
                  <a:lnTo>
                    <a:pt x="60" y="0"/>
                  </a:lnTo>
                  <a:lnTo>
                    <a:pt x="47" y="3"/>
                  </a:lnTo>
                  <a:lnTo>
                    <a:pt x="34" y="9"/>
                  </a:lnTo>
                  <a:lnTo>
                    <a:pt x="23" y="16"/>
                  </a:lnTo>
                  <a:lnTo>
                    <a:pt x="23" y="16"/>
                  </a:lnTo>
                  <a:lnTo>
                    <a:pt x="14" y="24"/>
                  </a:lnTo>
                  <a:lnTo>
                    <a:pt x="7" y="32"/>
                  </a:lnTo>
                  <a:lnTo>
                    <a:pt x="2" y="39"/>
                  </a:lnTo>
                  <a:lnTo>
                    <a:pt x="0" y="46"/>
                  </a:lnTo>
                  <a:lnTo>
                    <a:pt x="0" y="52"/>
                  </a:lnTo>
                  <a:lnTo>
                    <a:pt x="1" y="58"/>
                  </a:lnTo>
                  <a:lnTo>
                    <a:pt x="4" y="63"/>
                  </a:lnTo>
                  <a:lnTo>
                    <a:pt x="9" y="69"/>
                  </a:lnTo>
                  <a:lnTo>
                    <a:pt x="20" y="78"/>
                  </a:lnTo>
                  <a:lnTo>
                    <a:pt x="34" y="88"/>
                  </a:lnTo>
                  <a:lnTo>
                    <a:pt x="50" y="98"/>
                  </a:lnTo>
                  <a:lnTo>
                    <a:pt x="62" y="108"/>
                  </a:lnTo>
                  <a:lnTo>
                    <a:pt x="62" y="108"/>
                  </a:lnTo>
                  <a:lnTo>
                    <a:pt x="74" y="120"/>
                  </a:lnTo>
                  <a:lnTo>
                    <a:pt x="83" y="134"/>
                  </a:lnTo>
                  <a:lnTo>
                    <a:pt x="90" y="150"/>
                  </a:lnTo>
                  <a:lnTo>
                    <a:pt x="96" y="168"/>
                  </a:lnTo>
                  <a:lnTo>
                    <a:pt x="100" y="187"/>
                  </a:lnTo>
                  <a:lnTo>
                    <a:pt x="104" y="210"/>
                  </a:lnTo>
                  <a:lnTo>
                    <a:pt x="114" y="266"/>
                  </a:lnTo>
                  <a:lnTo>
                    <a:pt x="114" y="266"/>
                  </a:lnTo>
                  <a:lnTo>
                    <a:pt x="115" y="270"/>
                  </a:lnTo>
                  <a:lnTo>
                    <a:pt x="118" y="275"/>
                  </a:lnTo>
                  <a:lnTo>
                    <a:pt x="125" y="284"/>
                  </a:lnTo>
                  <a:lnTo>
                    <a:pt x="135" y="291"/>
                  </a:lnTo>
                  <a:lnTo>
                    <a:pt x="146" y="295"/>
                  </a:lnTo>
                  <a:lnTo>
                    <a:pt x="160" y="299"/>
                  </a:lnTo>
                  <a:lnTo>
                    <a:pt x="175" y="302"/>
                  </a:lnTo>
                  <a:lnTo>
                    <a:pt x="191" y="303"/>
                  </a:lnTo>
                  <a:lnTo>
                    <a:pt x="207" y="303"/>
                  </a:lnTo>
                  <a:lnTo>
                    <a:pt x="224" y="302"/>
                  </a:lnTo>
                  <a:lnTo>
                    <a:pt x="240" y="298"/>
                  </a:lnTo>
                  <a:lnTo>
                    <a:pt x="255" y="293"/>
                  </a:lnTo>
                  <a:lnTo>
                    <a:pt x="267" y="288"/>
                  </a:lnTo>
                  <a:lnTo>
                    <a:pt x="279" y="279"/>
                  </a:lnTo>
                  <a:lnTo>
                    <a:pt x="287" y="271"/>
                  </a:lnTo>
                  <a:lnTo>
                    <a:pt x="291" y="266"/>
                  </a:lnTo>
                  <a:lnTo>
                    <a:pt x="294" y="260"/>
                  </a:lnTo>
                  <a:lnTo>
                    <a:pt x="295" y="254"/>
                  </a:lnTo>
                  <a:lnTo>
                    <a:pt x="297" y="249"/>
                  </a:lnTo>
                  <a:lnTo>
                    <a:pt x="297" y="249"/>
                  </a:lnTo>
                  <a:lnTo>
                    <a:pt x="298" y="226"/>
                  </a:lnTo>
                  <a:lnTo>
                    <a:pt x="302" y="207"/>
                  </a:lnTo>
                  <a:lnTo>
                    <a:pt x="308" y="189"/>
                  </a:lnTo>
                  <a:lnTo>
                    <a:pt x="315" y="173"/>
                  </a:lnTo>
                  <a:lnTo>
                    <a:pt x="322" y="161"/>
                  </a:lnTo>
                  <a:lnTo>
                    <a:pt x="330" y="150"/>
                  </a:lnTo>
                  <a:lnTo>
                    <a:pt x="339" y="139"/>
                  </a:lnTo>
                  <a:lnTo>
                    <a:pt x="347" y="130"/>
                  </a:lnTo>
                  <a:lnTo>
                    <a:pt x="362" y="115"/>
                  </a:lnTo>
                  <a:lnTo>
                    <a:pt x="376" y="102"/>
                  </a:lnTo>
                  <a:lnTo>
                    <a:pt x="380" y="95"/>
                  </a:lnTo>
                  <a:lnTo>
                    <a:pt x="385" y="88"/>
                  </a:lnTo>
                  <a:lnTo>
                    <a:pt x="386" y="81"/>
                  </a:lnTo>
                  <a:lnTo>
                    <a:pt x="386" y="74"/>
                  </a:lnTo>
                  <a:lnTo>
                    <a:pt x="38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90" name="矩形 89">
            <a:extLst>
              <a:ext uri="{FF2B5EF4-FFF2-40B4-BE49-F238E27FC236}">
                <a16:creationId xmlns:a16="http://schemas.microsoft.com/office/drawing/2014/main" id="{6F89916D-8CF2-4557-8AF5-9997745513FE}"/>
              </a:ext>
            </a:extLst>
          </p:cNvPr>
          <p:cNvSpPr/>
          <p:nvPr/>
        </p:nvSpPr>
        <p:spPr>
          <a:xfrm>
            <a:off x="10010444" y="6157610"/>
            <a:ext cx="2646879" cy="953787"/>
          </a:xfrm>
          <a:prstGeom prst="rect">
            <a:avLst/>
          </a:prstGeom>
        </p:spPr>
        <p:txBody>
          <a:bodyPr wrap="none">
            <a:spAutoFit/>
          </a:bodyPr>
          <a:lstStyle/>
          <a:p>
            <a:pPr lvl="0" algn="ctr">
              <a:lnSpc>
                <a:spcPct val="130000"/>
              </a:lnSpc>
            </a:pPr>
            <a:r>
              <a:rPr lang="zh-TW" altLang="en-US" sz="4800" b="1" dirty="0">
                <a:solidFill>
                  <a:srgbClr val="92D050"/>
                </a:solidFill>
                <a:latin typeface="微軟正黑體" panose="020B0604030504040204" pitchFamily="34" charset="-120"/>
                <a:ea typeface="微軟正黑體" panose="020B0604030504040204" pitchFamily="34" charset="-120"/>
                <a:cs typeface="Microsoft YaHei" charset="0"/>
              </a:rPr>
              <a:t>骨骼方面</a:t>
            </a:r>
            <a:endParaRPr lang="en-US" altLang="zh-CN" sz="4800" b="1" dirty="0">
              <a:solidFill>
                <a:srgbClr val="92D050"/>
              </a:solidFill>
              <a:latin typeface="微軟正黑體" panose="020B0604030504040204" pitchFamily="34" charset="-120"/>
              <a:ea typeface="微軟正黑體" panose="020B0604030504040204" pitchFamily="34" charset="-120"/>
              <a:cs typeface="Microsoft YaHei" charset="0"/>
            </a:endParaRPr>
          </a:p>
        </p:txBody>
      </p:sp>
      <p:sp>
        <p:nvSpPr>
          <p:cNvPr id="91" name="矩形 90">
            <a:extLst>
              <a:ext uri="{FF2B5EF4-FFF2-40B4-BE49-F238E27FC236}">
                <a16:creationId xmlns:a16="http://schemas.microsoft.com/office/drawing/2014/main" id="{EE95E8DA-8EB2-4C3F-9703-612E5D83D253}"/>
              </a:ext>
            </a:extLst>
          </p:cNvPr>
          <p:cNvSpPr/>
          <p:nvPr/>
        </p:nvSpPr>
        <p:spPr>
          <a:xfrm>
            <a:off x="14390804" y="6157609"/>
            <a:ext cx="2646879" cy="953787"/>
          </a:xfrm>
          <a:prstGeom prst="rect">
            <a:avLst/>
          </a:prstGeom>
        </p:spPr>
        <p:txBody>
          <a:bodyPr wrap="none">
            <a:spAutoFit/>
          </a:bodyPr>
          <a:lstStyle/>
          <a:p>
            <a:pPr lvl="0" algn="ctr">
              <a:lnSpc>
                <a:spcPct val="130000"/>
              </a:lnSpc>
            </a:pPr>
            <a:r>
              <a:rPr lang="zh-TW" altLang="en-US" sz="4800" b="1" dirty="0">
                <a:solidFill>
                  <a:srgbClr val="4F81BD"/>
                </a:solidFill>
                <a:latin typeface="微軟正黑體" panose="020B0604030504040204" pitchFamily="34" charset="-120"/>
                <a:ea typeface="微軟正黑體" panose="020B0604030504040204" pitchFamily="34" charset="-120"/>
                <a:cs typeface="Microsoft YaHei" charset="0"/>
              </a:rPr>
              <a:t>肌肉方面</a:t>
            </a:r>
            <a:endParaRPr lang="en-US" altLang="zh-CN" sz="4800" b="1" dirty="0">
              <a:solidFill>
                <a:srgbClr val="4F81BD"/>
              </a:solidFill>
              <a:latin typeface="微軟正黑體" panose="020B0604030504040204" pitchFamily="34" charset="-120"/>
              <a:ea typeface="微軟正黑體" panose="020B0604030504040204" pitchFamily="34" charset="-120"/>
              <a:cs typeface="Microsoft YaHei" charset="0"/>
            </a:endParaRPr>
          </a:p>
        </p:txBody>
      </p:sp>
      <p:grpSp>
        <p:nvGrpSpPr>
          <p:cNvPr id="92" name="组 7">
            <a:extLst>
              <a:ext uri="{FF2B5EF4-FFF2-40B4-BE49-F238E27FC236}">
                <a16:creationId xmlns:a16="http://schemas.microsoft.com/office/drawing/2014/main" id="{1AAC2AC5-587E-4770-BB86-2D475F0042A8}"/>
              </a:ext>
            </a:extLst>
          </p:cNvPr>
          <p:cNvGrpSpPr/>
          <p:nvPr/>
        </p:nvGrpSpPr>
        <p:grpSpPr>
          <a:xfrm>
            <a:off x="14094244" y="2732562"/>
            <a:ext cx="3240000" cy="3240000"/>
            <a:chOff x="6379006" y="1580137"/>
            <a:chExt cx="2007124" cy="2007124"/>
          </a:xfrm>
          <a:solidFill>
            <a:srgbClr val="4F81BD"/>
          </a:solidFill>
        </p:grpSpPr>
        <p:sp>
          <p:nvSpPr>
            <p:cNvPr id="93" name="椭圆 11">
              <a:extLst>
                <a:ext uri="{FF2B5EF4-FFF2-40B4-BE49-F238E27FC236}">
                  <a16:creationId xmlns:a16="http://schemas.microsoft.com/office/drawing/2014/main" id="{929E82B2-1635-4316-8496-B815271B572C}"/>
                </a:ext>
              </a:extLst>
            </p:cNvPr>
            <p:cNvSpPr/>
            <p:nvPr/>
          </p:nvSpPr>
          <p:spPr>
            <a:xfrm>
              <a:off x="6379006" y="1580137"/>
              <a:ext cx="2007124" cy="20071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b="1" dirty="0">
                <a:solidFill>
                  <a:schemeClr val="bg1"/>
                </a:solidFill>
              </a:endParaRPr>
            </a:p>
          </p:txBody>
        </p:sp>
        <p:sp>
          <p:nvSpPr>
            <p:cNvPr id="94" name="椭圆 30">
              <a:extLst>
                <a:ext uri="{FF2B5EF4-FFF2-40B4-BE49-F238E27FC236}">
                  <a16:creationId xmlns:a16="http://schemas.microsoft.com/office/drawing/2014/main" id="{E780DA60-9491-4D13-8094-4F30022E5D6C}"/>
                </a:ext>
              </a:extLst>
            </p:cNvPr>
            <p:cNvSpPr/>
            <p:nvPr/>
          </p:nvSpPr>
          <p:spPr>
            <a:xfrm>
              <a:off x="6457178" y="1658309"/>
              <a:ext cx="1850780" cy="1850780"/>
            </a:xfrm>
            <a:prstGeom prst="ellipse">
              <a:avLst/>
            </a:prstGeom>
            <a:grp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b="1" dirty="0">
                <a:solidFill>
                  <a:schemeClr val="bg1"/>
                </a:solidFill>
              </a:endParaRPr>
            </a:p>
          </p:txBody>
        </p:sp>
      </p:grpSp>
      <p:pic>
        <p:nvPicPr>
          <p:cNvPr id="95" name="圖片 94">
            <a:extLst>
              <a:ext uri="{FF2B5EF4-FFF2-40B4-BE49-F238E27FC236}">
                <a16:creationId xmlns:a16="http://schemas.microsoft.com/office/drawing/2014/main" id="{6F87EACB-B047-4149-99EC-8DBCD53564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05212" y="3312746"/>
            <a:ext cx="1954556" cy="1954556"/>
          </a:xfrm>
          <a:prstGeom prst="rect">
            <a:avLst/>
          </a:prstGeom>
        </p:spPr>
      </p:pic>
      <p:sp>
        <p:nvSpPr>
          <p:cNvPr id="96" name="文字方塊 95">
            <a:extLst>
              <a:ext uri="{FF2B5EF4-FFF2-40B4-BE49-F238E27FC236}">
                <a16:creationId xmlns:a16="http://schemas.microsoft.com/office/drawing/2014/main" id="{26F4E0A6-13C2-4535-937A-97B36148D2E1}"/>
              </a:ext>
            </a:extLst>
          </p:cNvPr>
          <p:cNvSpPr txBox="1"/>
          <p:nvPr/>
        </p:nvSpPr>
        <p:spPr>
          <a:xfrm>
            <a:off x="4548042" y="7299703"/>
            <a:ext cx="4875176" cy="1754326"/>
          </a:xfrm>
          <a:prstGeom prst="rect">
            <a:avLst/>
          </a:prstGeom>
          <a:noFill/>
        </p:spPr>
        <p:txBody>
          <a:bodyPr wrap="square" rtlCol="0">
            <a:spAutoFit/>
          </a:bodyPr>
          <a:lstStyle/>
          <a:p>
            <a:pPr algn="ctr"/>
            <a:r>
              <a:rPr lang="zh-TW" altLang="en-US" sz="3600" b="1" dirty="0">
                <a:latin typeface="微軟正黑體" panose="020B0604030504040204" pitchFamily="34" charset="-120"/>
                <a:ea typeface="微軟正黑體" panose="020B0604030504040204" pitchFamily="34" charset="-120"/>
              </a:rPr>
              <a:t>消化液減少</a:t>
            </a:r>
            <a:endParaRPr lang="en-US" altLang="zh-TW" sz="3600" b="1" dirty="0">
              <a:latin typeface="微軟正黑體" panose="020B0604030504040204" pitchFamily="34" charset="-120"/>
              <a:ea typeface="微軟正黑體" panose="020B0604030504040204" pitchFamily="34" charset="-120"/>
            </a:endParaRPr>
          </a:p>
          <a:p>
            <a:pPr algn="ctr"/>
            <a:r>
              <a:rPr lang="zh-TW" altLang="en-US" sz="3600" b="1" dirty="0">
                <a:latin typeface="微軟正黑體" panose="020B0604030504040204" pitchFamily="34" charset="-120"/>
                <a:ea typeface="微軟正黑體" panose="020B0604030504040204" pitchFamily="34" charset="-120"/>
              </a:rPr>
              <a:t>蠕動變慢</a:t>
            </a:r>
            <a:endParaRPr lang="en-US" altLang="zh-TW" sz="3600" b="1" dirty="0">
              <a:latin typeface="微軟正黑體" panose="020B0604030504040204" pitchFamily="34" charset="-120"/>
              <a:ea typeface="微軟正黑體" panose="020B0604030504040204" pitchFamily="34" charset="-120"/>
            </a:endParaRPr>
          </a:p>
          <a:p>
            <a:pPr algn="ctr"/>
            <a:r>
              <a:rPr lang="zh-TW" altLang="en-US" sz="3600" b="1" dirty="0">
                <a:latin typeface="微軟正黑體" panose="020B0604030504040204" pitchFamily="34" charset="-120"/>
                <a:ea typeface="微軟正黑體" panose="020B0604030504040204" pitchFamily="34" charset="-120"/>
              </a:rPr>
              <a:t>吸收功能變差</a:t>
            </a:r>
          </a:p>
        </p:txBody>
      </p:sp>
      <p:sp>
        <p:nvSpPr>
          <p:cNvPr id="97" name="文字方塊 96">
            <a:extLst>
              <a:ext uri="{FF2B5EF4-FFF2-40B4-BE49-F238E27FC236}">
                <a16:creationId xmlns:a16="http://schemas.microsoft.com/office/drawing/2014/main" id="{30DCF4E5-934D-491B-BB12-820539BF64AB}"/>
              </a:ext>
            </a:extLst>
          </p:cNvPr>
          <p:cNvSpPr txBox="1"/>
          <p:nvPr/>
        </p:nvSpPr>
        <p:spPr>
          <a:xfrm>
            <a:off x="8896295" y="7275958"/>
            <a:ext cx="4875176" cy="646331"/>
          </a:xfrm>
          <a:prstGeom prst="rect">
            <a:avLst/>
          </a:prstGeom>
          <a:noFill/>
        </p:spPr>
        <p:txBody>
          <a:bodyPr wrap="square" rtlCol="0">
            <a:spAutoFit/>
          </a:bodyPr>
          <a:lstStyle/>
          <a:p>
            <a:pPr algn="ctr"/>
            <a:r>
              <a:rPr lang="zh-TW" altLang="en-US" sz="3600" b="1" dirty="0">
                <a:latin typeface="微軟正黑體" panose="020B0604030504040204" pitchFamily="34" charset="-120"/>
                <a:ea typeface="微軟正黑體" panose="020B0604030504040204" pitchFamily="34" charset="-120"/>
              </a:rPr>
              <a:t>骨質密度降低</a:t>
            </a:r>
          </a:p>
        </p:txBody>
      </p:sp>
      <p:sp>
        <p:nvSpPr>
          <p:cNvPr id="98" name="文字方塊 97">
            <a:extLst>
              <a:ext uri="{FF2B5EF4-FFF2-40B4-BE49-F238E27FC236}">
                <a16:creationId xmlns:a16="http://schemas.microsoft.com/office/drawing/2014/main" id="{C39E0C56-B2C0-46A1-BF67-F290E86FD67F}"/>
              </a:ext>
            </a:extLst>
          </p:cNvPr>
          <p:cNvSpPr txBox="1"/>
          <p:nvPr/>
        </p:nvSpPr>
        <p:spPr>
          <a:xfrm>
            <a:off x="13276655" y="7275958"/>
            <a:ext cx="4875176" cy="1200329"/>
          </a:xfrm>
          <a:prstGeom prst="rect">
            <a:avLst/>
          </a:prstGeom>
          <a:noFill/>
        </p:spPr>
        <p:txBody>
          <a:bodyPr wrap="square" rtlCol="0">
            <a:spAutoFit/>
          </a:bodyPr>
          <a:lstStyle/>
          <a:p>
            <a:pPr algn="ctr"/>
            <a:r>
              <a:rPr lang="zh-TW" altLang="en-US" sz="3600" b="1" dirty="0">
                <a:latin typeface="微軟正黑體" panose="020B0604030504040204" pitchFamily="34" charset="-120"/>
                <a:ea typeface="微軟正黑體" panose="020B0604030504040204" pitchFamily="34" charset="-120"/>
              </a:rPr>
              <a:t>質量降低</a:t>
            </a:r>
            <a:endParaRPr lang="en-US" altLang="zh-TW" sz="3600" b="1" dirty="0">
              <a:latin typeface="微軟正黑體" panose="020B0604030504040204" pitchFamily="34" charset="-120"/>
              <a:ea typeface="微軟正黑體" panose="020B0604030504040204" pitchFamily="34" charset="-120"/>
            </a:endParaRPr>
          </a:p>
          <a:p>
            <a:pPr algn="ctr"/>
            <a:r>
              <a:rPr lang="zh-TW" altLang="en-US" sz="3600" b="1" dirty="0">
                <a:latin typeface="微軟正黑體" panose="020B0604030504040204" pitchFamily="34" charset="-120"/>
                <a:ea typeface="微軟正黑體" panose="020B0604030504040204" pitchFamily="34" charset="-120"/>
              </a:rPr>
              <a:t>功能減弱</a:t>
            </a:r>
          </a:p>
        </p:txBody>
      </p:sp>
      <p:sp>
        <p:nvSpPr>
          <p:cNvPr id="99" name="文字方塊 98">
            <a:extLst>
              <a:ext uri="{FF2B5EF4-FFF2-40B4-BE49-F238E27FC236}">
                <a16:creationId xmlns:a16="http://schemas.microsoft.com/office/drawing/2014/main" id="{724B817F-069E-44D6-B776-2CBD1AE8400E}"/>
              </a:ext>
            </a:extLst>
          </p:cNvPr>
          <p:cNvSpPr txBox="1"/>
          <p:nvPr/>
        </p:nvSpPr>
        <p:spPr>
          <a:xfrm>
            <a:off x="11791594" y="9417560"/>
            <a:ext cx="5827236" cy="400110"/>
          </a:xfrm>
          <a:prstGeom prst="rect">
            <a:avLst/>
          </a:prstGeom>
          <a:noFill/>
        </p:spPr>
        <p:txBody>
          <a:bodyPr wrap="none" rtlCol="0">
            <a:spAutoFit/>
          </a:bodyPr>
          <a:lstStyle/>
          <a:p>
            <a:r>
              <a:rPr lang="zh-TW" altLang="en-US" sz="2000" dirty="0">
                <a:latin typeface="微軟正黑體" panose="020B0604030504040204" pitchFamily="34" charset="-120"/>
                <a:ea typeface="微軟正黑體" panose="020B0604030504040204" pitchFamily="34" charset="-120"/>
              </a:rPr>
              <a:t>資料</a:t>
            </a:r>
            <a:r>
              <a:rPr lang="zh-TW" altLang="en-US" sz="2000" dirty="0" smtClean="0">
                <a:latin typeface="微軟正黑體" panose="020B0604030504040204" pitchFamily="34" charset="-120"/>
                <a:ea typeface="微軟正黑體" panose="020B0604030504040204" pitchFamily="34" charset="-120"/>
              </a:rPr>
              <a:t>來源：衛生</a:t>
            </a:r>
            <a:r>
              <a:rPr lang="zh-TW" altLang="en-US" sz="2000" dirty="0">
                <a:latin typeface="微軟正黑體" panose="020B0604030504040204" pitchFamily="34" charset="-120"/>
                <a:ea typeface="微軟正黑體" panose="020B0604030504040204" pitchFamily="34" charset="-120"/>
              </a:rPr>
              <a:t>福利部國民健康署老年期營養手冊</a:t>
            </a: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34" name="文字方塊 33">
            <a:extLst>
              <a:ext uri="{FF2B5EF4-FFF2-40B4-BE49-F238E27FC236}">
                <a16:creationId xmlns:a16="http://schemas.microsoft.com/office/drawing/2014/main" id="{F8E73FBC-A670-4F2C-AB9D-79BC523AB4BB}"/>
              </a:ext>
            </a:extLst>
          </p:cNvPr>
          <p:cNvSpPr txBox="1"/>
          <p:nvPr/>
        </p:nvSpPr>
        <p:spPr>
          <a:xfrm>
            <a:off x="1143000" y="1817039"/>
            <a:ext cx="14868978" cy="3037498"/>
          </a:xfrm>
          <a:prstGeom prst="rect">
            <a:avLst/>
          </a:prstGeom>
          <a:noFill/>
        </p:spPr>
        <p:txBody>
          <a:bodyPr wrap="square" rtlCol="0">
            <a:spAutoFit/>
          </a:bodyPr>
          <a:lstStyle/>
          <a:p>
            <a:pPr marL="685800" indent="-685800">
              <a:lnSpc>
                <a:spcPct val="150000"/>
              </a:lnSpc>
              <a:buFont typeface="Arial" panose="020B0604020202020204" pitchFamily="34" charset="0"/>
              <a:buChar char="•"/>
            </a:pPr>
            <a:r>
              <a:rPr lang="zh-TW" altLang="en-US" sz="3600" b="1" dirty="0">
                <a:latin typeface="微軟正黑體" panose="020B0604030504040204" pitchFamily="34" charset="-120"/>
                <a:ea typeface="微軟正黑體" panose="020B0604030504040204" pitchFamily="34" charset="-120"/>
              </a:rPr>
              <a:t>肌少症指的是</a:t>
            </a:r>
            <a:r>
              <a:rPr lang="zh-TW" altLang="en-US" sz="4800" b="1" dirty="0">
                <a:solidFill>
                  <a:srgbClr val="C00000"/>
                </a:solidFill>
                <a:latin typeface="微軟正黑體" panose="020B0604030504040204" pitchFamily="34" charset="-120"/>
                <a:ea typeface="微軟正黑體" panose="020B0604030504040204" pitchFamily="34" charset="-120"/>
              </a:rPr>
              <a:t>老化</a:t>
            </a:r>
            <a:r>
              <a:rPr lang="zh-TW" altLang="en-US" sz="3600" b="1" dirty="0">
                <a:latin typeface="微軟正黑體" panose="020B0604030504040204" pitchFamily="34" charset="-120"/>
                <a:ea typeface="微軟正黑體" panose="020B0604030504040204" pitchFamily="34" charset="-120"/>
              </a:rPr>
              <a:t>造成的</a:t>
            </a:r>
            <a:r>
              <a:rPr lang="zh-TW" altLang="en-US" sz="4800" b="1" dirty="0">
                <a:solidFill>
                  <a:srgbClr val="C00000"/>
                </a:solidFill>
                <a:latin typeface="微軟正黑體" panose="020B0604030504040204" pitchFamily="34" charset="-120"/>
                <a:ea typeface="微軟正黑體" panose="020B0604030504040204" pitchFamily="34" charset="-120"/>
              </a:rPr>
              <a:t>肌肉量減少</a:t>
            </a:r>
            <a:r>
              <a:rPr lang="zh-TW" altLang="en-US" sz="3600" b="1" dirty="0">
                <a:latin typeface="微軟正黑體" panose="020B0604030504040204" pitchFamily="34" charset="-120"/>
                <a:ea typeface="微軟正黑體" panose="020B0604030504040204" pitchFamily="34" charset="-120"/>
              </a:rPr>
              <a:t>加上</a:t>
            </a:r>
            <a:r>
              <a:rPr lang="zh-TW" altLang="en-US" sz="4800" b="1" dirty="0">
                <a:solidFill>
                  <a:srgbClr val="C00000"/>
                </a:solidFill>
                <a:latin typeface="微軟正黑體" panose="020B0604030504040204" pitchFamily="34" charset="-120"/>
                <a:ea typeface="微軟正黑體" panose="020B0604030504040204" pitchFamily="34" charset="-120"/>
              </a:rPr>
              <a:t>肌力減退</a:t>
            </a:r>
            <a:r>
              <a:rPr lang="zh-TW" altLang="en-US" sz="3600" b="1" dirty="0">
                <a:latin typeface="微軟正黑體" panose="020B0604030504040204" pitchFamily="34" charset="-120"/>
                <a:ea typeface="微軟正黑體" panose="020B0604030504040204" pitchFamily="34" charset="-120"/>
              </a:rPr>
              <a:t>或</a:t>
            </a:r>
            <a:r>
              <a:rPr lang="zh-TW" altLang="en-US" sz="4800" b="1" dirty="0">
                <a:solidFill>
                  <a:srgbClr val="C00000"/>
                </a:solidFill>
                <a:latin typeface="微軟正黑體" panose="020B0604030504040204" pitchFamily="34" charset="-120"/>
                <a:ea typeface="微軟正黑體" panose="020B0604030504040204" pitchFamily="34" charset="-120"/>
              </a:rPr>
              <a:t>體能表現下降。</a:t>
            </a:r>
            <a:endParaRPr lang="en-US" altLang="zh-TW" sz="3600" b="1" dirty="0">
              <a:solidFill>
                <a:srgbClr val="C00000"/>
              </a:solidFill>
              <a:latin typeface="微軟正黑體" panose="020B0604030504040204" pitchFamily="34" charset="-120"/>
              <a:ea typeface="微軟正黑體" panose="020B0604030504040204" pitchFamily="34" charset="-120"/>
            </a:endParaRPr>
          </a:p>
          <a:p>
            <a:pPr marL="685800" indent="-685800">
              <a:lnSpc>
                <a:spcPct val="150000"/>
              </a:lnSpc>
              <a:buFont typeface="Arial" panose="020B0604020202020204" pitchFamily="34" charset="0"/>
              <a:buChar char="•"/>
            </a:pPr>
            <a:r>
              <a:rPr lang="zh-TW" altLang="en-US" sz="3600" b="1" dirty="0">
                <a:latin typeface="微軟正黑體" panose="020B0604030504040204" pitchFamily="34" charset="-120"/>
                <a:ea typeface="微軟正黑體" panose="020B0604030504040204" pitchFamily="34" charset="-120"/>
              </a:rPr>
              <a:t>增加跌倒、認知功能障礙、失能、死亡風險。</a:t>
            </a:r>
            <a:endParaRPr lang="en-US" altLang="zh-TW" sz="3600" b="1" dirty="0">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id="{D637F4AE-1771-4B1F-A6ED-F9B0CD1BDEEE}"/>
              </a:ext>
            </a:extLst>
          </p:cNvPr>
          <p:cNvSpPr txBox="1"/>
          <p:nvPr/>
        </p:nvSpPr>
        <p:spPr>
          <a:xfrm>
            <a:off x="1030454" y="493600"/>
            <a:ext cx="10897457"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認識肌少症</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05BCC116-2CA3-6FB1-DCE7-89DC4A401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71" y="4970007"/>
            <a:ext cx="9841235" cy="5070811"/>
          </a:xfrm>
          <a:prstGeom prst="rect">
            <a:avLst/>
          </a:prstGeom>
        </p:spPr>
      </p:pic>
      <p:pic>
        <p:nvPicPr>
          <p:cNvPr id="21" name="圖片 20">
            <a:extLst>
              <a:ext uri="{FF2B5EF4-FFF2-40B4-BE49-F238E27FC236}">
                <a16:creationId xmlns:a16="http://schemas.microsoft.com/office/drawing/2014/main" id="{9CBA944C-D479-0976-DF63-10074832C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8792" y="4952595"/>
            <a:ext cx="1800000" cy="1800000"/>
          </a:xfrm>
          <a:prstGeom prst="rect">
            <a:avLst/>
          </a:prstGeom>
        </p:spPr>
      </p:pic>
      <p:pic>
        <p:nvPicPr>
          <p:cNvPr id="22" name="Picture 4" descr="お年寄りの歩行者">
            <a:extLst>
              <a:ext uri="{FF2B5EF4-FFF2-40B4-BE49-F238E27FC236}">
                <a16:creationId xmlns:a16="http://schemas.microsoft.com/office/drawing/2014/main" id="{12AE5CA9-0A77-A1C6-99D0-3E27D9BFD8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0392" y="4951280"/>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お年寄りの歩行者">
            <a:extLst>
              <a:ext uri="{FF2B5EF4-FFF2-40B4-BE49-F238E27FC236}">
                <a16:creationId xmlns:a16="http://schemas.microsoft.com/office/drawing/2014/main" id="{7EBB5F34-2DA8-C506-6939-5B85CF70D9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392" y="4951280"/>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お年寄りの歩行者">
            <a:extLst>
              <a:ext uri="{FF2B5EF4-FFF2-40B4-BE49-F238E27FC236}">
                <a16:creationId xmlns:a16="http://schemas.microsoft.com/office/drawing/2014/main" id="{78404D2A-BF37-DBB3-5933-E21619A103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11992" y="4926486"/>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お年寄りの歩行者">
            <a:extLst>
              <a:ext uri="{FF2B5EF4-FFF2-40B4-BE49-F238E27FC236}">
                <a16:creationId xmlns:a16="http://schemas.microsoft.com/office/drawing/2014/main" id="{96AB3888-5D54-C744-D933-081CF42164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73392" y="4941491"/>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30" name="文字方塊 29">
            <a:extLst>
              <a:ext uri="{FF2B5EF4-FFF2-40B4-BE49-F238E27FC236}">
                <a16:creationId xmlns:a16="http://schemas.microsoft.com/office/drawing/2014/main" id="{091D90D9-85EB-5EDE-08FD-118D8FE92B64}"/>
              </a:ext>
            </a:extLst>
          </p:cNvPr>
          <p:cNvSpPr txBox="1"/>
          <p:nvPr/>
        </p:nvSpPr>
        <p:spPr>
          <a:xfrm>
            <a:off x="11456018" y="6905249"/>
            <a:ext cx="5803282" cy="1200329"/>
          </a:xfrm>
          <a:prstGeom prst="rect">
            <a:avLst/>
          </a:prstGeom>
          <a:noFill/>
        </p:spPr>
        <p:txBody>
          <a:bodyPr wrap="square" rtlCol="0">
            <a:spAutoFit/>
          </a:bodyPr>
          <a:lstStyle/>
          <a:p>
            <a:pPr algn="ctr"/>
            <a:r>
              <a:rPr lang="zh-TW" altLang="en-US" sz="3600" dirty="0">
                <a:latin typeface="Microsoft JhengHei" panose="020B0604030504040204" pitchFamily="34" charset="-120"/>
                <a:ea typeface="Microsoft JhengHei" panose="020B0604030504040204" pitchFamily="34" charset="-120"/>
              </a:rPr>
              <a:t>在臺灣，</a:t>
            </a:r>
            <a:r>
              <a:rPr lang="en-US" altLang="zh-TW" sz="3600" dirty="0">
                <a:latin typeface="Microsoft JhengHei" panose="020B0604030504040204" pitchFamily="34" charset="-120"/>
                <a:ea typeface="Microsoft JhengHei" panose="020B0604030504040204" pitchFamily="34" charset="-120"/>
              </a:rPr>
              <a:t>65</a:t>
            </a:r>
            <a:r>
              <a:rPr lang="zh-TW" altLang="en-US" sz="3600" dirty="0">
                <a:latin typeface="Microsoft JhengHei" panose="020B0604030504040204" pitchFamily="34" charset="-120"/>
                <a:ea typeface="Microsoft JhengHei" panose="020B0604030504040204" pitchFamily="34" charset="-120"/>
              </a:rPr>
              <a:t>歲以上長者，</a:t>
            </a:r>
            <a:endParaRPr lang="en-US" altLang="zh-TW" sz="3600" dirty="0">
              <a:latin typeface="Microsoft JhengHei" panose="020B0604030504040204" pitchFamily="34" charset="-120"/>
              <a:ea typeface="Microsoft JhengHei" panose="020B0604030504040204" pitchFamily="34" charset="-120"/>
            </a:endParaRPr>
          </a:p>
          <a:p>
            <a:pPr algn="ctr"/>
            <a:r>
              <a:rPr lang="zh-TW" altLang="en-US" sz="3600" dirty="0">
                <a:latin typeface="Microsoft JhengHei" panose="020B0604030504040204" pitchFamily="34" charset="-120"/>
                <a:ea typeface="Microsoft JhengHei" panose="020B0604030504040204" pitchFamily="34" charset="-120"/>
              </a:rPr>
              <a:t>每</a:t>
            </a:r>
            <a:r>
              <a:rPr lang="en-US" altLang="zh-TW" sz="3600" dirty="0">
                <a:latin typeface="Microsoft JhengHei" panose="020B0604030504040204" pitchFamily="34" charset="-120"/>
                <a:ea typeface="Microsoft JhengHei" panose="020B0604030504040204" pitchFamily="34" charset="-120"/>
              </a:rPr>
              <a:t>5</a:t>
            </a:r>
            <a:r>
              <a:rPr lang="zh-TW" altLang="en-US" sz="3600" dirty="0">
                <a:latin typeface="Microsoft JhengHei" panose="020B0604030504040204" pitchFamily="34" charset="-120"/>
                <a:ea typeface="Microsoft JhengHei" panose="020B0604030504040204" pitchFamily="34" charset="-120"/>
              </a:rPr>
              <a:t>人就有</a:t>
            </a:r>
            <a:r>
              <a:rPr lang="en-US" altLang="zh-TW" sz="3600" dirty="0">
                <a:latin typeface="Microsoft JhengHei" panose="020B0604030504040204" pitchFamily="34" charset="-120"/>
                <a:ea typeface="Microsoft JhengHei" panose="020B0604030504040204" pitchFamily="34" charset="-120"/>
              </a:rPr>
              <a:t>1</a:t>
            </a:r>
            <a:r>
              <a:rPr lang="zh-TW" altLang="en-US" sz="3600" dirty="0">
                <a:latin typeface="Microsoft JhengHei" panose="020B0604030504040204" pitchFamily="34" charset="-120"/>
                <a:ea typeface="Microsoft JhengHei" panose="020B0604030504040204" pitchFamily="34" charset="-120"/>
              </a:rPr>
              <a:t>人罹患肌少症。</a:t>
            </a:r>
          </a:p>
        </p:txBody>
      </p:sp>
      <p:sp>
        <p:nvSpPr>
          <p:cNvPr id="31" name="文字方塊 30">
            <a:extLst>
              <a:ext uri="{FF2B5EF4-FFF2-40B4-BE49-F238E27FC236}">
                <a16:creationId xmlns:a16="http://schemas.microsoft.com/office/drawing/2014/main" id="{3771DACB-714B-B6FA-087C-F547981224C5}"/>
              </a:ext>
            </a:extLst>
          </p:cNvPr>
          <p:cNvSpPr txBox="1"/>
          <p:nvPr/>
        </p:nvSpPr>
        <p:spPr>
          <a:xfrm>
            <a:off x="10894264" y="8138112"/>
            <a:ext cx="6854255" cy="523220"/>
          </a:xfrm>
          <a:prstGeom prst="rect">
            <a:avLst/>
          </a:prstGeom>
          <a:noFill/>
        </p:spPr>
        <p:txBody>
          <a:bodyPr wrap="square" rtlCol="0">
            <a:spAutoFit/>
          </a:bodyPr>
          <a:lstStyle/>
          <a:p>
            <a:pPr algn="ctr"/>
            <a:r>
              <a:rPr lang="en-US" altLang="zh-TW" sz="2800" dirty="0">
                <a:latin typeface="Microsoft JhengHei" panose="020B0604030504040204" pitchFamily="34" charset="-120"/>
                <a:ea typeface="Microsoft JhengHei" panose="020B0604030504040204" pitchFamily="34" charset="-120"/>
              </a:rPr>
              <a:t>(</a:t>
            </a:r>
            <a:r>
              <a:rPr lang="zh-TW" altLang="en-US" sz="2800" dirty="0">
                <a:latin typeface="Microsoft JhengHei" panose="020B0604030504040204" pitchFamily="34" charset="-120"/>
                <a:ea typeface="Microsoft JhengHei" panose="020B0604030504040204" pitchFamily="34" charset="-120"/>
              </a:rPr>
              <a:t>女性盛行率為</a:t>
            </a:r>
            <a:r>
              <a:rPr lang="en-US" altLang="zh-TW" sz="2800" dirty="0">
                <a:latin typeface="Microsoft JhengHei" panose="020B0604030504040204" pitchFamily="34" charset="-120"/>
                <a:ea typeface="Microsoft JhengHei" panose="020B0604030504040204" pitchFamily="34" charset="-120"/>
              </a:rPr>
              <a:t>36.1%</a:t>
            </a:r>
            <a:r>
              <a:rPr lang="zh-TW" altLang="en-US" sz="2800" dirty="0">
                <a:latin typeface="Microsoft JhengHei" panose="020B0604030504040204" pitchFamily="34" charset="-120"/>
                <a:ea typeface="Microsoft JhengHei" panose="020B0604030504040204" pitchFamily="34" charset="-120"/>
              </a:rPr>
              <a:t>、男性則為</a:t>
            </a:r>
            <a:r>
              <a:rPr lang="en-US" altLang="zh-TW" sz="2800" dirty="0">
                <a:latin typeface="Microsoft JhengHei" panose="020B0604030504040204" pitchFamily="34" charset="-120"/>
                <a:ea typeface="Microsoft JhengHei" panose="020B0604030504040204" pitchFamily="34" charset="-120"/>
              </a:rPr>
              <a:t>31.9%)</a:t>
            </a:r>
            <a:endParaRPr lang="zh-TW" altLang="en-US" sz="2800" dirty="0">
              <a:latin typeface="Microsoft JhengHei" panose="020B0604030504040204" pitchFamily="34" charset="-120"/>
              <a:ea typeface="Microsoft JhengHei" panose="020B0604030504040204" pitchFamily="34" charset="-120"/>
            </a:endParaRPr>
          </a:p>
        </p:txBody>
      </p:sp>
      <p:sp>
        <p:nvSpPr>
          <p:cNvPr id="32" name="文字方塊 31">
            <a:extLst>
              <a:ext uri="{FF2B5EF4-FFF2-40B4-BE49-F238E27FC236}">
                <a16:creationId xmlns:a16="http://schemas.microsoft.com/office/drawing/2014/main" id="{7F1891EE-3827-22E3-3E65-E6D8E1810BCD}"/>
              </a:ext>
            </a:extLst>
          </p:cNvPr>
          <p:cNvSpPr txBox="1"/>
          <p:nvPr/>
        </p:nvSpPr>
        <p:spPr>
          <a:xfrm>
            <a:off x="10089490" y="9467071"/>
            <a:ext cx="8253804" cy="646331"/>
          </a:xfrm>
          <a:prstGeom prst="rect">
            <a:avLst/>
          </a:prstGeom>
          <a:noFill/>
        </p:spPr>
        <p:txBody>
          <a:bodyPr wrap="square" rtlCol="0">
            <a:spAutoFit/>
          </a:bodyPr>
          <a:lstStyle/>
          <a:p>
            <a:r>
              <a:rPr lang="zh-TW" altLang="en-US" dirty="0">
                <a:latin typeface="Microsoft JhengHei" panose="020B0604030504040204" pitchFamily="34" charset="-120"/>
                <a:ea typeface="Microsoft JhengHei" panose="020B0604030504040204" pitchFamily="34" charset="-120"/>
              </a:rPr>
              <a:t>資料來源：陳杰</a:t>
            </a:r>
            <a:r>
              <a:rPr lang="en-US" altLang="zh-TW" dirty="0">
                <a:latin typeface="Microsoft JhengHei" panose="020B0604030504040204" pitchFamily="34" charset="-120"/>
                <a:ea typeface="Microsoft JhengHei" panose="020B0604030504040204" pitchFamily="34" charset="-120"/>
              </a:rPr>
              <a:t>(2021)</a:t>
            </a:r>
            <a:r>
              <a:rPr lang="zh-TW" altLang="en-US" dirty="0">
                <a:latin typeface="Microsoft JhengHei" panose="020B0604030504040204" pitchFamily="34" charset="-120"/>
                <a:ea typeface="Microsoft JhengHei" panose="020B0604030504040204" pitchFamily="34" charset="-120"/>
              </a:rPr>
              <a:t>。淺談肌少症。秀傳醫學雜誌，</a:t>
            </a:r>
            <a:r>
              <a:rPr lang="en-US" altLang="zh-TW" dirty="0">
                <a:latin typeface="Microsoft JhengHei" panose="020B0604030504040204" pitchFamily="34" charset="-120"/>
                <a:ea typeface="Microsoft JhengHei" panose="020B0604030504040204" pitchFamily="34" charset="-120"/>
              </a:rPr>
              <a:t>20(2)</a:t>
            </a:r>
            <a:r>
              <a:rPr lang="zh-TW" altLang="en-US" dirty="0">
                <a:latin typeface="Microsoft JhengHei" panose="020B0604030504040204" pitchFamily="34" charset="-120"/>
                <a:ea typeface="Microsoft JhengHei" panose="020B0604030504040204" pitchFamily="34" charset="-120"/>
              </a:rPr>
              <a:t>，</a:t>
            </a:r>
            <a:r>
              <a:rPr lang="en-US" altLang="zh-TW" dirty="0">
                <a:latin typeface="Microsoft JhengHei" panose="020B0604030504040204" pitchFamily="34" charset="-120"/>
                <a:ea typeface="Microsoft JhengHei" panose="020B0604030504040204" pitchFamily="34" charset="-120"/>
              </a:rPr>
              <a:t>145-156</a:t>
            </a:r>
            <a:r>
              <a:rPr lang="zh-TW" altLang="en-US" dirty="0">
                <a:latin typeface="Microsoft JhengHei" panose="020B0604030504040204" pitchFamily="34" charset="-120"/>
                <a:ea typeface="Microsoft JhengHei" panose="020B0604030504040204" pitchFamily="34" charset="-120"/>
              </a:rPr>
              <a:t>；</a:t>
            </a:r>
            <a:endParaRPr lang="en-US" altLang="zh-TW" dirty="0">
              <a:latin typeface="Microsoft JhengHei" panose="020B0604030504040204" pitchFamily="34" charset="-120"/>
              <a:ea typeface="Microsoft JhengHei" panose="020B0604030504040204" pitchFamily="34" charset="-120"/>
            </a:endParaRPr>
          </a:p>
          <a:p>
            <a:r>
              <a:rPr lang="zh-TW" altLang="en-US" dirty="0">
                <a:latin typeface="Microsoft JhengHei" panose="020B0604030504040204" pitchFamily="34" charset="-120"/>
                <a:ea typeface="Microsoft JhengHei" panose="020B0604030504040204" pitchFamily="34" charset="-120"/>
              </a:rPr>
              <a:t>衛生福利部國民健康署，國民營養健康狀況變遷調查成果報告</a:t>
            </a:r>
            <a:r>
              <a:rPr lang="en-US" altLang="zh-TW" dirty="0">
                <a:latin typeface="Microsoft JhengHei" panose="020B0604030504040204" pitchFamily="34" charset="-120"/>
                <a:ea typeface="Microsoft JhengHei" panose="020B0604030504040204" pitchFamily="34" charset="-120"/>
              </a:rPr>
              <a:t>(2017</a:t>
            </a:r>
            <a:r>
              <a:rPr lang="zh-TW" altLang="en-US" dirty="0">
                <a:latin typeface="Microsoft JhengHei" panose="020B0604030504040204" pitchFamily="34" charset="-120"/>
                <a:ea typeface="Microsoft JhengHei" panose="020B0604030504040204" pitchFamily="34" charset="-120"/>
              </a:rPr>
              <a:t>年</a:t>
            </a:r>
            <a:r>
              <a:rPr lang="en-US" altLang="zh-TW" dirty="0">
                <a:latin typeface="Microsoft JhengHei" panose="020B0604030504040204" pitchFamily="34" charset="-120"/>
                <a:ea typeface="Microsoft JhengHei" panose="020B0604030504040204" pitchFamily="34" charset="-120"/>
              </a:rPr>
              <a:t>-2020</a:t>
            </a:r>
            <a:r>
              <a:rPr lang="zh-TW" altLang="en-US" dirty="0">
                <a:latin typeface="Microsoft JhengHei" panose="020B0604030504040204" pitchFamily="34" charset="-120"/>
                <a:ea typeface="Microsoft JhengHei" panose="020B0604030504040204" pitchFamily="34" charset="-120"/>
              </a:rPr>
              <a:t>年</a:t>
            </a:r>
            <a:r>
              <a:rPr lang="en-US" altLang="zh-TW" dirty="0">
                <a:latin typeface="Microsoft JhengHei" panose="020B0604030504040204" pitchFamily="34" charset="-120"/>
                <a:ea typeface="Microsoft JhengHei" panose="020B0604030504040204" pitchFamily="34" charset="-120"/>
              </a:rPr>
              <a:t>)</a:t>
            </a:r>
            <a:endParaRPr lang="zh-TW" altLang="en-US" dirty="0">
              <a:latin typeface="Microsoft JhengHei" panose="020B0604030504040204" pitchFamily="34" charset="-120"/>
              <a:ea typeface="Microsoft JhengHei" panose="020B0604030504040204" pitchFamily="34" charset="-120"/>
            </a:endParaRPr>
          </a:p>
        </p:txBody>
      </p:sp>
      <p:sp>
        <p:nvSpPr>
          <p:cNvPr id="3" name="投影片編號版面配置區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048371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19C2D0D9-4495-1DBE-58DB-8A7364AC0836}"/>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44E330AC-1813-2D07-143F-9D927F351245}"/>
              </a:ext>
            </a:extLst>
          </p:cNvPr>
          <p:cNvSpPr txBox="1"/>
          <p:nvPr/>
        </p:nvSpPr>
        <p:spPr>
          <a:xfrm>
            <a:off x="1030454" y="493600"/>
            <a:ext cx="10897457"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肌少症徵狀與診斷</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id="{BD02E2C2-CF17-7393-D330-7AC4674A8B99}"/>
              </a:ext>
            </a:extLst>
          </p:cNvPr>
          <p:cNvSpPr txBox="1"/>
          <p:nvPr/>
        </p:nvSpPr>
        <p:spPr>
          <a:xfrm>
            <a:off x="1143000" y="1817039"/>
            <a:ext cx="14868978" cy="1652504"/>
          </a:xfrm>
          <a:prstGeom prst="rect">
            <a:avLst/>
          </a:prstGeom>
          <a:noFill/>
        </p:spPr>
        <p:txBody>
          <a:bodyPr wrap="square" rtlCol="0">
            <a:spAutoFit/>
          </a:bodyPr>
          <a:lstStyle/>
          <a:p>
            <a:pPr marL="685800" indent="-685800">
              <a:lnSpc>
                <a:spcPct val="150000"/>
              </a:lnSpc>
              <a:buFont typeface="Arial" panose="020B0604020202020204" pitchFamily="34" charset="0"/>
              <a:buChar char="•"/>
            </a:pPr>
            <a:r>
              <a:rPr lang="en-US" altLang="zh-TW" sz="3600" b="1" dirty="0">
                <a:latin typeface="微軟正黑體" panose="020B0604030504040204" pitchFamily="34" charset="-120"/>
                <a:ea typeface="微軟正黑體" panose="020B0604030504040204" pitchFamily="34" charset="-120"/>
              </a:rPr>
              <a:t>5</a:t>
            </a:r>
            <a:r>
              <a:rPr lang="zh-TW" altLang="en-US" sz="3600" b="1" dirty="0">
                <a:latin typeface="微軟正黑體" panose="020B0604030504040204" pitchFamily="34" charset="-120"/>
                <a:ea typeface="微軟正黑體" panose="020B0604030504040204" pitchFamily="34" charset="-120"/>
              </a:rPr>
              <a:t>徵狀：行動吃力、走路遲緩、反覆跌倒、握力下降、非預期性體重減輕</a:t>
            </a:r>
            <a:r>
              <a:rPr lang="en-US" altLang="zh-TW" sz="2800" b="1" dirty="0">
                <a:latin typeface="微軟正黑體" panose="020B0604030504040204" pitchFamily="34" charset="-120"/>
                <a:ea typeface="微軟正黑體" panose="020B0604030504040204" pitchFamily="34" charset="-120"/>
              </a:rPr>
              <a:t>(6</a:t>
            </a:r>
            <a:r>
              <a:rPr lang="zh-TW" altLang="en-US" sz="2800" b="1" dirty="0">
                <a:latin typeface="微軟正黑體" panose="020B0604030504040204" pitchFamily="34" charset="-120"/>
                <a:ea typeface="微軟正黑體" panose="020B0604030504040204" pitchFamily="34" charset="-120"/>
              </a:rPr>
              <a:t>個月內體重下降</a:t>
            </a:r>
            <a:r>
              <a:rPr lang="en-US" altLang="zh-TW" sz="2800" b="1" dirty="0">
                <a:latin typeface="微軟正黑體" panose="020B0604030504040204" pitchFamily="34" charset="-120"/>
                <a:ea typeface="微軟正黑體" panose="020B0604030504040204" pitchFamily="34" charset="-120"/>
              </a:rPr>
              <a:t>5</a:t>
            </a:r>
            <a:r>
              <a:rPr lang="zh-TW" altLang="en-US" sz="2800" b="1" dirty="0">
                <a:latin typeface="微軟正黑體" panose="020B0604030504040204" pitchFamily="34" charset="-120"/>
                <a:ea typeface="微軟正黑體" panose="020B0604030504040204" pitchFamily="34" charset="-120"/>
              </a:rPr>
              <a:t>％</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a:t>
            </a:r>
            <a:endParaRPr lang="en-US" altLang="zh-TW" sz="3600" b="1" dirty="0">
              <a:latin typeface="微軟正黑體" panose="020B0604030504040204" pitchFamily="34" charset="-120"/>
              <a:ea typeface="微軟正黑體" panose="020B0604030504040204" pitchFamily="34" charset="-120"/>
            </a:endParaRPr>
          </a:p>
        </p:txBody>
      </p:sp>
      <p:pic>
        <p:nvPicPr>
          <p:cNvPr id="1026" name="Picture 2">
            <a:extLst>
              <a:ext uri="{FF2B5EF4-FFF2-40B4-BE49-F238E27FC236}">
                <a16:creationId xmlns:a16="http://schemas.microsoft.com/office/drawing/2014/main" id="{67FAC6F3-3F63-59CC-6A8D-0F87A4A2C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182" y="2661237"/>
            <a:ext cx="9974733" cy="7440611"/>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27167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5C5605DA-5F09-0C07-C071-0F6133DEB34B}"/>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0D0494F1-ACD9-DFAB-02E9-14DC0BFEB793}"/>
              </a:ext>
            </a:extLst>
          </p:cNvPr>
          <p:cNvSpPr txBox="1"/>
          <p:nvPr/>
        </p:nvSpPr>
        <p:spPr>
          <a:xfrm>
            <a:off x="1030454" y="493600"/>
            <a:ext cx="10897457"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肌少症篩檢</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2" name="圓角矩形 1">
            <a:extLst>
              <a:ext uri="{FF2B5EF4-FFF2-40B4-BE49-F238E27FC236}">
                <a16:creationId xmlns:a16="http://schemas.microsoft.com/office/drawing/2014/main" id="{E20E8C7A-DC8C-851C-E393-424E9947FB5A}"/>
              </a:ext>
            </a:extLst>
          </p:cNvPr>
          <p:cNvSpPr/>
          <p:nvPr/>
        </p:nvSpPr>
        <p:spPr>
          <a:xfrm>
            <a:off x="1154724" y="1874727"/>
            <a:ext cx="3228405" cy="97802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4000" b="1" dirty="0">
                <a:solidFill>
                  <a:schemeClr val="tx1"/>
                </a:solidFill>
                <a:latin typeface="Microsoft JhengHei" panose="020B0604030504040204" pitchFamily="34" charset="-120"/>
                <a:ea typeface="Microsoft JhengHei" panose="020B0604030504040204" pitchFamily="34" charset="-120"/>
              </a:rPr>
              <a:t>小腿圍量測</a:t>
            </a:r>
          </a:p>
        </p:txBody>
      </p:sp>
      <p:pic>
        <p:nvPicPr>
          <p:cNvPr id="4" name="圖片 3" descr="畫面剪輯">
            <a:extLst>
              <a:ext uri="{FF2B5EF4-FFF2-40B4-BE49-F238E27FC236}">
                <a16:creationId xmlns:a16="http://schemas.microsoft.com/office/drawing/2014/main" id="{EDBAE2BE-396A-04BC-6821-559D719942D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4724" y="3006337"/>
            <a:ext cx="6121094" cy="2635200"/>
          </a:xfrm>
          <a:prstGeom prst="rect">
            <a:avLst/>
          </a:prstGeom>
        </p:spPr>
      </p:pic>
      <p:sp>
        <p:nvSpPr>
          <p:cNvPr id="5" name="圓角矩形 13">
            <a:extLst>
              <a:ext uri="{FF2B5EF4-FFF2-40B4-BE49-F238E27FC236}">
                <a16:creationId xmlns:a16="http://schemas.microsoft.com/office/drawing/2014/main" id="{9BA37AE3-5374-4A97-2A15-D97B9799B778}"/>
              </a:ext>
            </a:extLst>
          </p:cNvPr>
          <p:cNvSpPr/>
          <p:nvPr/>
        </p:nvSpPr>
        <p:spPr>
          <a:xfrm>
            <a:off x="1522264" y="5859987"/>
            <a:ext cx="6124437" cy="4207454"/>
          </a:xfrm>
          <a:prstGeom prst="roundRect">
            <a:avLst/>
          </a:prstGeom>
          <a:solidFill>
            <a:srgbClr val="9BBB59">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endParaRPr>
          </a:p>
        </p:txBody>
      </p:sp>
      <p:pic>
        <p:nvPicPr>
          <p:cNvPr id="6" name="Picture 2" descr="C:\Users\T1083\Downloads\idea.png">
            <a:extLst>
              <a:ext uri="{FF2B5EF4-FFF2-40B4-BE49-F238E27FC236}">
                <a16:creationId xmlns:a16="http://schemas.microsoft.com/office/drawing/2014/main" id="{785EAF95-40DD-B0D4-68A4-BC6BD599C78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9742204">
            <a:off x="1145813" y="5800013"/>
            <a:ext cx="926138" cy="92613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E298B021-1059-F331-55A1-EB46EFEB91AA}"/>
              </a:ext>
            </a:extLst>
          </p:cNvPr>
          <p:cNvSpPr/>
          <p:nvPr/>
        </p:nvSpPr>
        <p:spPr>
          <a:xfrm>
            <a:off x="1853876" y="6035568"/>
            <a:ext cx="5537594" cy="3785652"/>
          </a:xfrm>
          <a:prstGeom prst="rect">
            <a:avLst/>
          </a:prstGeom>
        </p:spPr>
        <p:txBody>
          <a:bodyPr wrap="square">
            <a:spAutoFit/>
          </a:bodyPr>
          <a:lstStyle/>
          <a:p>
            <a:pPr marL="285750" indent="-285750">
              <a:buFont typeface="Arial" panose="020B0604020202020204" pitchFamily="34" charset="0"/>
              <a:buChar char="•"/>
            </a:pPr>
            <a:r>
              <a:rPr lang="zh-TW" altLang="en-US" sz="3200" b="1" dirty="0">
                <a:solidFill>
                  <a:prstClr val="black"/>
                </a:solidFill>
                <a:latin typeface="微軟正黑體" panose="020B0604030504040204" pitchFamily="34" charset="-120"/>
                <a:ea typeface="微軟正黑體" panose="020B0604030504040204" pitchFamily="34" charset="-120"/>
              </a:rPr>
              <a:t>輕鬆坐正，腳踩地板，調整椅子高度可使大腿與小腿彎成</a:t>
            </a:r>
            <a:r>
              <a:rPr lang="en-US" altLang="zh-TW" sz="3200" b="1" dirty="0">
                <a:solidFill>
                  <a:prstClr val="black"/>
                </a:solidFill>
                <a:latin typeface="微軟正黑體" panose="020B0604030504040204" pitchFamily="34" charset="-120"/>
                <a:ea typeface="微軟正黑體" panose="020B0604030504040204" pitchFamily="34" charset="-120"/>
              </a:rPr>
              <a:t>90</a:t>
            </a:r>
            <a:r>
              <a:rPr lang="zh-TW" altLang="en-US" sz="3200" b="1" dirty="0">
                <a:solidFill>
                  <a:prstClr val="black"/>
                </a:solidFill>
                <a:latin typeface="微軟正黑體" panose="020B0604030504040204" pitchFamily="34" charset="-120"/>
                <a:ea typeface="微軟正黑體" panose="020B0604030504040204" pitchFamily="34" charset="-120"/>
              </a:rPr>
              <a:t>度</a:t>
            </a:r>
            <a:endParaRPr lang="en-US" altLang="zh-TW" sz="3200" b="1" dirty="0">
              <a:solidFill>
                <a:prstClr val="black"/>
              </a:solidFill>
              <a:latin typeface="微軟正黑體" panose="020B0604030504040204" pitchFamily="34" charset="-120"/>
              <a:ea typeface="微軟正黑體" panose="020B0604030504040204" pitchFamily="34" charset="-120"/>
            </a:endParaRPr>
          </a:p>
          <a:p>
            <a:endParaRPr lang="en-US" altLang="zh-TW" sz="2400" b="1" dirty="0">
              <a:solidFill>
                <a:prstClr val="black"/>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3200" b="1" dirty="0">
                <a:solidFill>
                  <a:prstClr val="black"/>
                </a:solidFill>
                <a:latin typeface="微軟正黑體" panose="020B0604030504040204" pitchFamily="34" charset="-120"/>
                <a:ea typeface="微軟正黑體" panose="020B0604030504040204" pitchFamily="34" charset="-120"/>
              </a:rPr>
              <a:t>測量小腿圍最粗的部位</a:t>
            </a:r>
            <a:endParaRPr lang="en-US" altLang="zh-TW" sz="3200" b="1" dirty="0">
              <a:solidFill>
                <a:prstClr val="black"/>
              </a:solidFill>
              <a:latin typeface="微軟正黑體" panose="020B0604030504040204" pitchFamily="34" charset="-120"/>
              <a:ea typeface="微軟正黑體" panose="020B0604030504040204" pitchFamily="34" charset="-120"/>
            </a:endParaRPr>
          </a:p>
          <a:p>
            <a:endParaRPr lang="en-US" altLang="zh-TW" sz="2400" b="1" dirty="0">
              <a:solidFill>
                <a:prstClr val="black"/>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3200" b="1" dirty="0">
                <a:latin typeface="微軟正黑體" panose="020B0604030504040204" pitchFamily="34" charset="-120"/>
                <a:ea typeface="微軟正黑體" panose="020B0604030504040204" pitchFamily="34" charset="-120"/>
              </a:rPr>
              <a:t>低小腿圍標準：</a:t>
            </a:r>
            <a:r>
              <a:rPr lang="zh-TW" altLang="en-US" sz="3200" b="1" dirty="0">
                <a:solidFill>
                  <a:srgbClr val="C00000"/>
                </a:solidFill>
                <a:latin typeface="微軟正黑體" panose="020B0604030504040204" pitchFamily="34" charset="-120"/>
                <a:ea typeface="微軟正黑體" panose="020B0604030504040204" pitchFamily="34" charset="-120"/>
              </a:rPr>
              <a:t>男性＜</a:t>
            </a:r>
            <a:r>
              <a:rPr lang="en-US" altLang="zh-TW" sz="3200" b="1" dirty="0">
                <a:solidFill>
                  <a:srgbClr val="C00000"/>
                </a:solidFill>
                <a:latin typeface="微軟正黑體" panose="020B0604030504040204" pitchFamily="34" charset="-120"/>
                <a:ea typeface="微軟正黑體" panose="020B0604030504040204" pitchFamily="34" charset="-120"/>
              </a:rPr>
              <a:t>34</a:t>
            </a:r>
            <a:r>
              <a:rPr lang="zh-TW" altLang="en-US" sz="3200" b="1" dirty="0">
                <a:solidFill>
                  <a:srgbClr val="C00000"/>
                </a:solidFill>
                <a:latin typeface="微軟正黑體" panose="020B0604030504040204" pitchFamily="34" charset="-120"/>
                <a:ea typeface="微軟正黑體" panose="020B0604030504040204" pitchFamily="34" charset="-120"/>
              </a:rPr>
              <a:t>公分，女性＜</a:t>
            </a:r>
            <a:r>
              <a:rPr lang="en-US" altLang="zh-TW" sz="3200" b="1" dirty="0">
                <a:solidFill>
                  <a:srgbClr val="C00000"/>
                </a:solidFill>
                <a:latin typeface="微軟正黑體" panose="020B0604030504040204" pitchFamily="34" charset="-120"/>
                <a:ea typeface="微軟正黑體" panose="020B0604030504040204" pitchFamily="34" charset="-120"/>
              </a:rPr>
              <a:t>33</a:t>
            </a:r>
            <a:r>
              <a:rPr lang="zh-TW" altLang="en-US" sz="3200" b="1" dirty="0">
                <a:solidFill>
                  <a:srgbClr val="C00000"/>
                </a:solidFill>
                <a:latin typeface="微軟正黑體" panose="020B0604030504040204" pitchFamily="34" charset="-120"/>
                <a:ea typeface="微軟正黑體" panose="020B0604030504040204" pitchFamily="34" charset="-120"/>
              </a:rPr>
              <a:t>公分</a:t>
            </a:r>
          </a:p>
        </p:txBody>
      </p:sp>
      <p:sp>
        <p:nvSpPr>
          <p:cNvPr id="8" name="圓角矩形 7">
            <a:extLst>
              <a:ext uri="{FF2B5EF4-FFF2-40B4-BE49-F238E27FC236}">
                <a16:creationId xmlns:a16="http://schemas.microsoft.com/office/drawing/2014/main" id="{22DD761F-B6BD-2E57-3C17-26A9448B0510}"/>
              </a:ext>
            </a:extLst>
          </p:cNvPr>
          <p:cNvSpPr/>
          <p:nvPr/>
        </p:nvSpPr>
        <p:spPr>
          <a:xfrm>
            <a:off x="8107555" y="1638300"/>
            <a:ext cx="3524086" cy="97802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sz="4000" b="1" dirty="0">
                <a:solidFill>
                  <a:schemeClr val="tx1"/>
                </a:solidFill>
                <a:latin typeface="Microsoft JhengHei" panose="020B0604030504040204" pitchFamily="34" charset="-120"/>
                <a:ea typeface="Microsoft JhengHei" panose="020B0604030504040204" pitchFamily="34" charset="-120"/>
              </a:rPr>
              <a:t>SARC-F</a:t>
            </a:r>
            <a:r>
              <a:rPr kumimoji="1" lang="zh-TW" altLang="en-US" sz="4000" b="1" dirty="0">
                <a:solidFill>
                  <a:schemeClr val="tx1"/>
                </a:solidFill>
                <a:latin typeface="Microsoft JhengHei" panose="020B0604030504040204" pitchFamily="34" charset="-120"/>
                <a:ea typeface="Microsoft JhengHei" panose="020B0604030504040204" pitchFamily="34" charset="-120"/>
              </a:rPr>
              <a:t> 問卷</a:t>
            </a:r>
          </a:p>
        </p:txBody>
      </p:sp>
      <p:pic>
        <p:nvPicPr>
          <p:cNvPr id="10" name="Picture 2" descr="\\hdsnas12\CNPC-N100\＊109年臺北市社區營養推廣中心\3行銷\單張-肌少衰弱\肌少症+衰弱症_雙面DM(有基本資料格).jpg">
            <a:extLst>
              <a:ext uri="{FF2B5EF4-FFF2-40B4-BE49-F238E27FC236}">
                <a16:creationId xmlns:a16="http://schemas.microsoft.com/office/drawing/2014/main" id="{DFA89395-420C-F801-48D0-2ED7B899A4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1" t="39895" r="1493" b="13528"/>
          <a:stretch/>
        </p:blipFill>
        <p:spPr bwMode="auto">
          <a:xfrm>
            <a:off x="8072386" y="2795063"/>
            <a:ext cx="10002563" cy="6809436"/>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61272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1D9FE994-E319-84F5-E857-8B86DB8C9FAA}"/>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B3BEF675-8DD4-F2C6-F3EA-05ABFF60FC6A}"/>
              </a:ext>
            </a:extLst>
          </p:cNvPr>
          <p:cNvSpPr txBox="1"/>
          <p:nvPr/>
        </p:nvSpPr>
        <p:spPr>
          <a:xfrm>
            <a:off x="1030454" y="493600"/>
            <a:ext cx="10897457"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肌少症評估</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2" name="圓角矩形 1">
            <a:extLst>
              <a:ext uri="{FF2B5EF4-FFF2-40B4-BE49-F238E27FC236}">
                <a16:creationId xmlns:a16="http://schemas.microsoft.com/office/drawing/2014/main" id="{37F1DA71-79F9-3BE4-BD37-406D505FB482}"/>
              </a:ext>
            </a:extLst>
          </p:cNvPr>
          <p:cNvSpPr/>
          <p:nvPr/>
        </p:nvSpPr>
        <p:spPr>
          <a:xfrm>
            <a:off x="1154724" y="1874727"/>
            <a:ext cx="3228405" cy="97802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4000" b="1" dirty="0">
                <a:solidFill>
                  <a:schemeClr val="tx1"/>
                </a:solidFill>
                <a:latin typeface="Microsoft JhengHei" panose="020B0604030504040204" pitchFamily="34" charset="-120"/>
                <a:ea typeface="Microsoft JhengHei" panose="020B0604030504040204" pitchFamily="34" charset="-120"/>
              </a:rPr>
              <a:t>手握力量測</a:t>
            </a:r>
          </a:p>
        </p:txBody>
      </p:sp>
      <p:sp>
        <p:nvSpPr>
          <p:cNvPr id="5" name="圓角矩形 13">
            <a:extLst>
              <a:ext uri="{FF2B5EF4-FFF2-40B4-BE49-F238E27FC236}">
                <a16:creationId xmlns:a16="http://schemas.microsoft.com/office/drawing/2014/main" id="{D1DEEF9E-DE30-A813-4C7E-19BBE40B16A9}"/>
              </a:ext>
            </a:extLst>
          </p:cNvPr>
          <p:cNvSpPr/>
          <p:nvPr/>
        </p:nvSpPr>
        <p:spPr>
          <a:xfrm>
            <a:off x="5479093" y="3292405"/>
            <a:ext cx="6056271" cy="6199104"/>
          </a:xfrm>
          <a:prstGeom prst="roundRect">
            <a:avLst/>
          </a:prstGeom>
          <a:solidFill>
            <a:srgbClr val="9BBB59">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endParaRPr>
          </a:p>
        </p:txBody>
      </p:sp>
      <p:pic>
        <p:nvPicPr>
          <p:cNvPr id="6" name="Picture 2" descr="C:\Users\T1083\Downloads\idea.png">
            <a:extLst>
              <a:ext uri="{FF2B5EF4-FFF2-40B4-BE49-F238E27FC236}">
                <a16:creationId xmlns:a16="http://schemas.microsoft.com/office/drawing/2014/main" id="{91AC00C8-D9A5-C8C7-56BE-3397D9A35B7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9742204">
            <a:off x="5254380" y="3033149"/>
            <a:ext cx="926138" cy="926138"/>
          </a:xfrm>
          <a:prstGeom prst="rect">
            <a:avLst/>
          </a:prstGeom>
          <a:noFill/>
          <a:extLst>
            <a:ext uri="{909E8E84-426E-40DD-AFC4-6F175D3DCCD1}">
              <a14:hiddenFill xmlns:a14="http://schemas.microsoft.com/office/drawing/2010/main">
                <a:solidFill>
                  <a:srgbClr val="FFFFFF"/>
                </a:solidFill>
              </a14:hiddenFill>
            </a:ext>
          </a:extLst>
        </p:spPr>
      </p:pic>
      <p:sp>
        <p:nvSpPr>
          <p:cNvPr id="8" name="圓角矩形 7">
            <a:extLst>
              <a:ext uri="{FF2B5EF4-FFF2-40B4-BE49-F238E27FC236}">
                <a16:creationId xmlns:a16="http://schemas.microsoft.com/office/drawing/2014/main" id="{FC041D58-5DEF-DB86-22D2-BB070696645E}"/>
              </a:ext>
            </a:extLst>
          </p:cNvPr>
          <p:cNvSpPr/>
          <p:nvPr/>
        </p:nvSpPr>
        <p:spPr>
          <a:xfrm>
            <a:off x="11679713" y="1859039"/>
            <a:ext cx="3228405" cy="97802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4000" b="1" dirty="0">
                <a:solidFill>
                  <a:schemeClr val="tx1"/>
                </a:solidFill>
                <a:latin typeface="Microsoft JhengHei" panose="020B0604030504040204" pitchFamily="34" charset="-120"/>
                <a:ea typeface="Microsoft JhengHei" panose="020B0604030504040204" pitchFamily="34" charset="-120"/>
              </a:rPr>
              <a:t>體能表現</a:t>
            </a:r>
          </a:p>
        </p:txBody>
      </p:sp>
      <p:sp>
        <p:nvSpPr>
          <p:cNvPr id="3" name="文字方塊 2">
            <a:extLst>
              <a:ext uri="{FF2B5EF4-FFF2-40B4-BE49-F238E27FC236}">
                <a16:creationId xmlns:a16="http://schemas.microsoft.com/office/drawing/2014/main" id="{D7755024-9DE8-A0E0-015A-1132B875041C}"/>
              </a:ext>
            </a:extLst>
          </p:cNvPr>
          <p:cNvSpPr txBox="1"/>
          <p:nvPr/>
        </p:nvSpPr>
        <p:spPr>
          <a:xfrm>
            <a:off x="5972990" y="3906971"/>
            <a:ext cx="5068476" cy="5139869"/>
          </a:xfrm>
          <a:prstGeom prst="rect">
            <a:avLst/>
          </a:prstGeom>
          <a:noFill/>
        </p:spPr>
        <p:txBody>
          <a:bodyPr wrap="square" rtlCol="0">
            <a:spAutoFit/>
          </a:bodyPr>
          <a:lstStyle/>
          <a:p>
            <a:pPr marL="285750" indent="-285750">
              <a:buFont typeface="Arial" panose="020B0604020202020204" pitchFamily="34" charset="0"/>
              <a:buChar char="•"/>
            </a:pPr>
            <a:r>
              <a:rPr lang="zh-TW" altLang="en-US" sz="3200" b="1" dirty="0">
                <a:latin typeface="微軟正黑體" panose="020B0604030504040204" pitchFamily="34" charset="-120"/>
                <a:ea typeface="微軟正黑體" panose="020B0604030504040204" pitchFamily="34" charset="-120"/>
              </a:rPr>
              <a:t>使用慣用手，四指穿過握力器，大拇指在上</a:t>
            </a:r>
            <a:endParaRPr lang="en-US" altLang="zh-TW" sz="3200"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2400"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3200" b="1" dirty="0">
                <a:latin typeface="微軟正黑體" panose="020B0604030504040204" pitchFamily="34" charset="-120"/>
                <a:ea typeface="微軟正黑體" panose="020B0604030504040204" pitchFamily="34" charset="-120"/>
              </a:rPr>
              <a:t>手臂伸直自然下垂，勿彎曲</a:t>
            </a:r>
            <a:endParaRPr lang="en-US" altLang="zh-TW" sz="3200"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zh-TW" altLang="en-US" sz="2400"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3200" b="1" dirty="0">
                <a:latin typeface="微軟正黑體" panose="020B0604030504040204" pitchFamily="34" charset="-120"/>
                <a:ea typeface="微軟正黑體" panose="020B0604030504040204" pitchFamily="34" charset="-120"/>
              </a:rPr>
              <a:t>用力握緊握力器，不可接觸到身體</a:t>
            </a:r>
            <a:endParaRPr lang="en-US" altLang="zh-TW" sz="3200"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2400"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3200" b="1" dirty="0">
                <a:latin typeface="微軟正黑體" panose="020B0604030504040204" pitchFamily="34" charset="-120"/>
                <a:ea typeface="微軟正黑體" panose="020B0604030504040204" pitchFamily="34" charset="-120"/>
              </a:rPr>
              <a:t>低握力標準：</a:t>
            </a:r>
            <a:r>
              <a:rPr lang="zh-TW" altLang="en-US" sz="3200" b="1" dirty="0">
                <a:solidFill>
                  <a:srgbClr val="C00000"/>
                </a:solidFill>
                <a:latin typeface="微軟正黑體" panose="020B0604030504040204" pitchFamily="34" charset="-120"/>
                <a:ea typeface="微軟正黑體" panose="020B0604030504040204" pitchFamily="34" charset="-120"/>
              </a:rPr>
              <a:t>男性＜</a:t>
            </a:r>
            <a:r>
              <a:rPr lang="en-US" altLang="zh-TW" sz="3200" b="1" dirty="0">
                <a:solidFill>
                  <a:srgbClr val="C00000"/>
                </a:solidFill>
                <a:latin typeface="微軟正黑體" panose="020B0604030504040204" pitchFamily="34" charset="-120"/>
                <a:ea typeface="微軟正黑體" panose="020B0604030504040204" pitchFamily="34" charset="-120"/>
              </a:rPr>
              <a:t>28</a:t>
            </a:r>
            <a:r>
              <a:rPr lang="zh-TW" altLang="en-US" sz="3200" b="1" dirty="0">
                <a:solidFill>
                  <a:srgbClr val="C00000"/>
                </a:solidFill>
                <a:latin typeface="微軟正黑體" panose="020B0604030504040204" pitchFamily="34" charset="-120"/>
                <a:ea typeface="微軟正黑體" panose="020B0604030504040204" pitchFamily="34" charset="-120"/>
              </a:rPr>
              <a:t>公斤，女性＜</a:t>
            </a:r>
            <a:r>
              <a:rPr lang="en-US" altLang="zh-TW" sz="3200" b="1" dirty="0">
                <a:solidFill>
                  <a:srgbClr val="C00000"/>
                </a:solidFill>
                <a:latin typeface="微軟正黑體" panose="020B0604030504040204" pitchFamily="34" charset="-120"/>
                <a:ea typeface="微軟正黑體" panose="020B0604030504040204" pitchFamily="34" charset="-120"/>
              </a:rPr>
              <a:t>18</a:t>
            </a:r>
            <a:r>
              <a:rPr lang="zh-TW" altLang="en-US" sz="3200" b="1" dirty="0">
                <a:solidFill>
                  <a:srgbClr val="C00000"/>
                </a:solidFill>
                <a:latin typeface="微軟正黑體" panose="020B0604030504040204" pitchFamily="34" charset="-120"/>
                <a:ea typeface="微軟正黑體" panose="020B0604030504040204" pitchFamily="34" charset="-120"/>
              </a:rPr>
              <a:t>公斤</a:t>
            </a:r>
          </a:p>
        </p:txBody>
      </p:sp>
      <p:pic>
        <p:nvPicPr>
          <p:cNvPr id="4100" name="Picture 4">
            <a:extLst>
              <a:ext uri="{FF2B5EF4-FFF2-40B4-BE49-F238E27FC236}">
                <a16:creationId xmlns:a16="http://schemas.microsoft.com/office/drawing/2014/main" id="{912D2BE2-07D1-6AC6-5337-D202AA04D8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45830" y="5077277"/>
            <a:ext cx="280435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E719BAAB-7FAF-6DEC-8F34-F5CDA7E7D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6640" y="3721490"/>
            <a:ext cx="3658842" cy="4434960"/>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a:extLst>
              <a:ext uri="{FF2B5EF4-FFF2-40B4-BE49-F238E27FC236}">
                <a16:creationId xmlns:a16="http://schemas.microsoft.com/office/drawing/2014/main" id="{ECE16A64-6D10-B5D8-F392-06742AFCF8D7}"/>
              </a:ext>
            </a:extLst>
          </p:cNvPr>
          <p:cNvSpPr txBox="1"/>
          <p:nvPr/>
        </p:nvSpPr>
        <p:spPr>
          <a:xfrm>
            <a:off x="11812663" y="8686749"/>
            <a:ext cx="5764653" cy="830997"/>
          </a:xfrm>
          <a:prstGeom prst="rect">
            <a:avLst/>
          </a:prstGeom>
          <a:noFill/>
        </p:spPr>
        <p:txBody>
          <a:bodyPr wrap="square" rtlCol="0">
            <a:spAutoFit/>
          </a:bodyPr>
          <a:lstStyle/>
          <a:p>
            <a:r>
              <a:rPr lang="en-US" altLang="zh-TW" sz="4800" b="1" dirty="0">
                <a:latin typeface="微軟正黑體" panose="020B0604030504040204" pitchFamily="34" charset="-120"/>
                <a:ea typeface="微軟正黑體" panose="020B0604030504040204" pitchFamily="34" charset="-120"/>
              </a:rPr>
              <a:t>5</a:t>
            </a:r>
            <a:r>
              <a:rPr lang="zh-TW" altLang="en-US" sz="4800" b="1" dirty="0">
                <a:latin typeface="微軟正黑體" panose="020B0604030504040204" pitchFamily="34" charset="-120"/>
                <a:ea typeface="微軟正黑體" panose="020B0604030504040204" pitchFamily="34" charset="-120"/>
              </a:rPr>
              <a:t>次起立坐下 </a:t>
            </a:r>
            <a:r>
              <a:rPr lang="zh-TW" altLang="en-US" sz="4800" b="0" i="0" dirty="0">
                <a:solidFill>
                  <a:srgbClr val="C00000"/>
                </a:solidFill>
                <a:effectLst/>
                <a:latin typeface="Arial" panose="020B0604020202020204" pitchFamily="34" charset="0"/>
              </a:rPr>
              <a:t>≥</a:t>
            </a:r>
            <a:r>
              <a:rPr lang="zh-TW" altLang="en-US" sz="4800" b="0" i="0" dirty="0">
                <a:solidFill>
                  <a:srgbClr val="040C28"/>
                </a:solidFill>
                <a:effectLst/>
                <a:latin typeface="Arial" panose="020B0604020202020204" pitchFamily="34" charset="0"/>
              </a:rPr>
              <a:t> </a:t>
            </a:r>
            <a:r>
              <a:rPr lang="en-US" altLang="zh-TW" sz="4800" b="1" dirty="0">
                <a:solidFill>
                  <a:srgbClr val="C00000"/>
                </a:solidFill>
                <a:latin typeface="微軟正黑體" panose="020B0604030504040204" pitchFamily="34" charset="-120"/>
                <a:ea typeface="微軟正黑體" panose="020B0604030504040204" pitchFamily="34" charset="-120"/>
              </a:rPr>
              <a:t>12</a:t>
            </a:r>
            <a:r>
              <a:rPr lang="zh-TW" altLang="en-US" sz="4800" b="1" dirty="0">
                <a:solidFill>
                  <a:srgbClr val="C00000"/>
                </a:solidFill>
                <a:latin typeface="微軟正黑體" panose="020B0604030504040204" pitchFamily="34" charset="-120"/>
                <a:ea typeface="微軟正黑體" panose="020B0604030504040204" pitchFamily="34" charset="-120"/>
              </a:rPr>
              <a:t>秒</a:t>
            </a:r>
          </a:p>
        </p:txBody>
      </p:sp>
      <p:sp>
        <p:nvSpPr>
          <p:cNvPr id="4" name="投影片編號版面配置區 3"/>
          <p:cNvSpPr>
            <a:spLocks noGrp="1"/>
          </p:cNvSpPr>
          <p:nvPr>
            <p:ph type="sldNum" sz="quarter" idx="12"/>
          </p:nvPr>
        </p:nvSpPr>
        <p:spPr/>
        <p:txBody>
          <a:bodyPr/>
          <a:lstStyle/>
          <a:p>
            <a:fld id="{B6F15528-21DE-4FAA-801E-634DDDAF4B2B}" type="slidenum">
              <a:rPr lang="en-US" smtClean="0"/>
              <a:pPr/>
              <a:t>8</a:t>
            </a:fld>
            <a:endParaRPr lang="en-US"/>
          </a:p>
        </p:txBody>
      </p:sp>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630" y="4131543"/>
            <a:ext cx="4651258" cy="3489231"/>
          </a:xfrm>
          <a:prstGeom prst="ellipse">
            <a:avLst/>
          </a:prstGeom>
          <a:ln>
            <a:noFill/>
          </a:ln>
          <a:effectLst>
            <a:softEdge rad="112500"/>
          </a:effectLst>
        </p:spPr>
      </p:pic>
      <p:sp>
        <p:nvSpPr>
          <p:cNvPr id="10" name="矩形 9"/>
          <p:cNvSpPr/>
          <p:nvPr/>
        </p:nvSpPr>
        <p:spPr>
          <a:xfrm>
            <a:off x="2492530" y="4733383"/>
            <a:ext cx="381000" cy="15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0" name="Picture 2" descr="https://blogger.googleusercontent.com/img/b/R29vZ2xl/AVvXsEiglIhrfsXn__cGsgnnQAvGYfMFosxQZhehxe-9XF-QDUv41yrrtlYlo_EByjOdvzb1tOXS5jykyCyhiWdufTPzTUdsnngc-GtbrmxkFKd6EYtlZciX9UIBzQxLohAzMuyn2c1ZZ5vD9E4/s800/akuryoku_sokutei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302271">
            <a:off x="196773" y="5941010"/>
            <a:ext cx="2215867" cy="220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5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a:extLst>
            <a:ext uri="{FF2B5EF4-FFF2-40B4-BE49-F238E27FC236}">
              <a16:creationId xmlns:a16="http://schemas.microsoft.com/office/drawing/2014/main" id="{F96D7646-AFA9-C8F4-116C-391BACD86C63}"/>
            </a:ext>
          </a:extLst>
        </p:cNvPr>
        <p:cNvGrpSpPr/>
        <p:nvPr/>
      </p:nvGrpSpPr>
      <p:grpSpPr>
        <a:xfrm>
          <a:off x="0" y="0"/>
          <a:ext cx="0" cy="0"/>
          <a:chOff x="0" y="0"/>
          <a:chExt cx="0" cy="0"/>
        </a:xfrm>
      </p:grpSpPr>
      <p:sp>
        <p:nvSpPr>
          <p:cNvPr id="27" name="文字方塊 26">
            <a:extLst>
              <a:ext uri="{FF2B5EF4-FFF2-40B4-BE49-F238E27FC236}">
                <a16:creationId xmlns:a16="http://schemas.microsoft.com/office/drawing/2014/main" id="{17354D67-2EAC-70D9-2BCF-2BDBFCAE3777}"/>
              </a:ext>
            </a:extLst>
          </p:cNvPr>
          <p:cNvSpPr txBox="1"/>
          <p:nvPr/>
        </p:nvSpPr>
        <p:spPr>
          <a:xfrm>
            <a:off x="1030454" y="493600"/>
            <a:ext cx="14438146" cy="1323439"/>
          </a:xfrm>
          <a:prstGeom prst="rect">
            <a:avLst/>
          </a:prstGeom>
          <a:noFill/>
        </p:spPr>
        <p:txBody>
          <a:bodyPr wrap="square" rtlCol="0">
            <a:spAutoFit/>
          </a:bodyPr>
          <a:lstStyle/>
          <a:p>
            <a:r>
              <a:rPr lang="zh-TW" altLang="en-US" sz="8000" b="1" dirty="0">
                <a:solidFill>
                  <a:srgbClr val="0E47A1"/>
                </a:solidFill>
                <a:latin typeface="微軟正黑體" panose="020B0604030504040204" pitchFamily="34" charset="-120"/>
                <a:ea typeface="微軟正黑體" panose="020B0604030504040204" pitchFamily="34" charset="-120"/>
              </a:rPr>
              <a:t>可能肌少症診斷 </a:t>
            </a:r>
            <a:r>
              <a:rPr lang="en-US" altLang="zh-TW" sz="6000" b="1" dirty="0">
                <a:solidFill>
                  <a:srgbClr val="0E47A1"/>
                </a:solidFill>
                <a:latin typeface="微軟正黑體" panose="020B0604030504040204" pitchFamily="34" charset="-120"/>
                <a:ea typeface="微軟正黑體" panose="020B0604030504040204" pitchFamily="34" charset="-120"/>
              </a:rPr>
              <a:t>(</a:t>
            </a:r>
            <a:r>
              <a:rPr lang="zh-TW" altLang="en-US" sz="6000" b="1" dirty="0">
                <a:solidFill>
                  <a:srgbClr val="0E47A1"/>
                </a:solidFill>
                <a:latin typeface="微軟正黑體" panose="020B0604030504040204" pitchFamily="34" charset="-120"/>
                <a:ea typeface="微軟正黑體" panose="020B0604030504040204" pitchFamily="34" charset="-120"/>
              </a:rPr>
              <a:t>社區或基層醫療端</a:t>
            </a:r>
            <a:r>
              <a:rPr lang="en-US" altLang="zh-TW" sz="6000" b="1" dirty="0">
                <a:solidFill>
                  <a:srgbClr val="0E47A1"/>
                </a:solidFill>
                <a:latin typeface="微軟正黑體" panose="020B0604030504040204" pitchFamily="34" charset="-120"/>
                <a:ea typeface="微軟正黑體" panose="020B0604030504040204" pitchFamily="34" charset="-120"/>
              </a:rPr>
              <a:t>)</a:t>
            </a:r>
            <a:endParaRPr lang="en-US" altLang="zh-TW" sz="8000" b="1" dirty="0">
              <a:solidFill>
                <a:srgbClr val="0E47A1"/>
              </a:solidFill>
              <a:latin typeface="微軟正黑體" panose="020B0604030504040204" pitchFamily="34" charset="-120"/>
              <a:ea typeface="微軟正黑體" panose="020B0604030504040204" pitchFamily="34" charset="-120"/>
            </a:endParaRPr>
          </a:p>
        </p:txBody>
      </p:sp>
      <p:sp>
        <p:nvSpPr>
          <p:cNvPr id="4" name="圓角矩形 3">
            <a:extLst>
              <a:ext uri="{FF2B5EF4-FFF2-40B4-BE49-F238E27FC236}">
                <a16:creationId xmlns:a16="http://schemas.microsoft.com/office/drawing/2014/main" id="{BF7CB120-083E-98CC-D587-D7E45427A5E3}"/>
              </a:ext>
            </a:extLst>
          </p:cNvPr>
          <p:cNvSpPr/>
          <p:nvPr/>
        </p:nvSpPr>
        <p:spPr>
          <a:xfrm>
            <a:off x="1021396" y="6063840"/>
            <a:ext cx="3600000" cy="21600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3600" b="1" dirty="0">
                <a:solidFill>
                  <a:schemeClr val="tx1"/>
                </a:solidFill>
                <a:latin typeface="Microsoft JhengHei" panose="020B0604030504040204" pitchFamily="34" charset="-120"/>
                <a:ea typeface="Microsoft JhengHei" panose="020B0604030504040204" pitchFamily="34" charset="-120"/>
              </a:rPr>
              <a:t>手握力</a:t>
            </a:r>
            <a:endParaRPr kumimoji="1" lang="en-US" altLang="zh-TW" sz="3600" b="1" dirty="0">
              <a:solidFill>
                <a:schemeClr val="tx1"/>
              </a:solidFill>
              <a:latin typeface="Microsoft JhengHei" panose="020B0604030504040204" pitchFamily="34" charset="-120"/>
              <a:ea typeface="Microsoft JhengHei" panose="020B0604030504040204" pitchFamily="34" charset="-120"/>
            </a:endParaRPr>
          </a:p>
          <a:p>
            <a:pPr algn="ctr"/>
            <a:r>
              <a:rPr kumimoji="1" lang="zh-TW" altLang="en-US" sz="3600" b="1" dirty="0">
                <a:solidFill>
                  <a:schemeClr val="tx1"/>
                </a:solidFill>
                <a:latin typeface="Microsoft JhengHei" panose="020B0604030504040204" pitchFamily="34" charset="-120"/>
                <a:ea typeface="Microsoft JhengHei" panose="020B0604030504040204" pitchFamily="34" charset="-120"/>
              </a:rPr>
              <a:t>男性</a:t>
            </a:r>
            <a:r>
              <a:rPr kumimoji="1" lang="en-US" altLang="zh-TW" sz="3600" b="1" dirty="0">
                <a:solidFill>
                  <a:schemeClr val="tx1"/>
                </a:solidFill>
                <a:latin typeface="Microsoft JhengHei" panose="020B0604030504040204" pitchFamily="34" charset="-120"/>
                <a:ea typeface="Microsoft JhengHei" panose="020B0604030504040204" pitchFamily="34" charset="-120"/>
              </a:rPr>
              <a:t>&lt;28</a:t>
            </a:r>
            <a:r>
              <a:rPr kumimoji="1" lang="zh-TW" altLang="en-US" sz="3600" b="1" dirty="0">
                <a:solidFill>
                  <a:schemeClr val="tx1"/>
                </a:solidFill>
                <a:latin typeface="Microsoft JhengHei" panose="020B0604030504040204" pitchFamily="34" charset="-120"/>
                <a:ea typeface="Microsoft JhengHei" panose="020B0604030504040204" pitchFamily="34" charset="-120"/>
              </a:rPr>
              <a:t>公斤</a:t>
            </a:r>
            <a:endParaRPr kumimoji="1" lang="en-US" altLang="zh-TW" sz="3600" b="1" dirty="0">
              <a:solidFill>
                <a:schemeClr val="tx1"/>
              </a:solidFill>
              <a:latin typeface="Microsoft JhengHei" panose="020B0604030504040204" pitchFamily="34" charset="-120"/>
              <a:ea typeface="Microsoft JhengHei" panose="020B0604030504040204" pitchFamily="34" charset="-120"/>
            </a:endParaRPr>
          </a:p>
          <a:p>
            <a:pPr algn="ctr"/>
            <a:r>
              <a:rPr kumimoji="1" lang="zh-TW" altLang="en-US" sz="3600" b="1" dirty="0">
                <a:solidFill>
                  <a:schemeClr val="tx1"/>
                </a:solidFill>
                <a:latin typeface="Microsoft JhengHei" panose="020B0604030504040204" pitchFamily="34" charset="-120"/>
                <a:ea typeface="Microsoft JhengHei" panose="020B0604030504040204" pitchFamily="34" charset="-120"/>
              </a:rPr>
              <a:t>女性</a:t>
            </a:r>
            <a:r>
              <a:rPr kumimoji="1" lang="en-US" altLang="zh-TW" sz="3600" b="1" dirty="0">
                <a:solidFill>
                  <a:schemeClr val="tx1"/>
                </a:solidFill>
                <a:latin typeface="Microsoft JhengHei" panose="020B0604030504040204" pitchFamily="34" charset="-120"/>
                <a:ea typeface="Microsoft JhengHei" panose="020B0604030504040204" pitchFamily="34" charset="-120"/>
              </a:rPr>
              <a:t>&lt;18</a:t>
            </a:r>
            <a:r>
              <a:rPr kumimoji="1" lang="zh-TW" altLang="en-US" sz="3600" b="1" dirty="0">
                <a:solidFill>
                  <a:schemeClr val="tx1"/>
                </a:solidFill>
                <a:latin typeface="Microsoft JhengHei" panose="020B0604030504040204" pitchFamily="34" charset="-120"/>
                <a:ea typeface="Microsoft JhengHei" panose="020B0604030504040204" pitchFamily="34" charset="-120"/>
              </a:rPr>
              <a:t>公斤</a:t>
            </a:r>
          </a:p>
        </p:txBody>
      </p:sp>
      <p:sp>
        <p:nvSpPr>
          <p:cNvPr id="7" name="圓角矩形 6">
            <a:extLst>
              <a:ext uri="{FF2B5EF4-FFF2-40B4-BE49-F238E27FC236}">
                <a16:creationId xmlns:a16="http://schemas.microsoft.com/office/drawing/2014/main" id="{BFB8FABC-3216-5D67-4833-3D36D864FEB1}"/>
              </a:ext>
            </a:extLst>
          </p:cNvPr>
          <p:cNvSpPr/>
          <p:nvPr/>
        </p:nvSpPr>
        <p:spPr>
          <a:xfrm>
            <a:off x="5791200" y="6063840"/>
            <a:ext cx="3600000" cy="21600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sz="3600" b="1" dirty="0">
                <a:solidFill>
                  <a:schemeClr val="tx1"/>
                </a:solidFill>
                <a:latin typeface="Microsoft JhengHei" panose="020B0604030504040204" pitchFamily="34" charset="-120"/>
                <a:ea typeface="Microsoft JhengHei" panose="020B0604030504040204" pitchFamily="34" charset="-120"/>
              </a:rPr>
              <a:t>5</a:t>
            </a:r>
            <a:r>
              <a:rPr kumimoji="1" lang="zh-TW" altLang="en-US" sz="3600" b="1" dirty="0">
                <a:solidFill>
                  <a:schemeClr val="tx1"/>
                </a:solidFill>
                <a:latin typeface="Microsoft JhengHei" panose="020B0604030504040204" pitchFamily="34" charset="-120"/>
                <a:ea typeface="Microsoft JhengHei" panose="020B0604030504040204" pitchFamily="34" charset="-120"/>
              </a:rPr>
              <a:t>下坐站測驗</a:t>
            </a:r>
            <a:endParaRPr kumimoji="1" lang="en-US" altLang="zh-TW" sz="3600" b="1" dirty="0">
              <a:solidFill>
                <a:schemeClr val="tx1"/>
              </a:solidFill>
              <a:latin typeface="Microsoft JhengHei" panose="020B0604030504040204" pitchFamily="34" charset="-120"/>
              <a:ea typeface="Microsoft JhengHei" panose="020B0604030504040204" pitchFamily="34" charset="-120"/>
            </a:endParaRPr>
          </a:p>
          <a:p>
            <a:pPr algn="ctr"/>
            <a:r>
              <a:rPr kumimoji="1" lang="en-US" altLang="zh-TW" sz="3600" b="1" dirty="0">
                <a:solidFill>
                  <a:schemeClr val="tx1"/>
                </a:solidFill>
                <a:latin typeface="Microsoft JhengHei" panose="020B0604030504040204" pitchFamily="34" charset="-120"/>
                <a:ea typeface="Microsoft JhengHei" panose="020B0604030504040204" pitchFamily="34" charset="-120"/>
              </a:rPr>
              <a:t>≥12</a:t>
            </a:r>
            <a:r>
              <a:rPr kumimoji="1" lang="zh-TW" altLang="en-US" sz="3600" b="1" dirty="0">
                <a:solidFill>
                  <a:schemeClr val="tx1"/>
                </a:solidFill>
                <a:latin typeface="Microsoft JhengHei" panose="020B0604030504040204" pitchFamily="34" charset="-120"/>
                <a:ea typeface="Microsoft JhengHei" panose="020B0604030504040204" pitchFamily="34" charset="-120"/>
              </a:rPr>
              <a:t>秒</a:t>
            </a:r>
            <a:endParaRPr kumimoji="1" lang="en-US" altLang="zh-TW" sz="3600" b="1" dirty="0">
              <a:solidFill>
                <a:schemeClr val="tx1"/>
              </a:solidFill>
              <a:latin typeface="Microsoft JhengHei" panose="020B0604030504040204" pitchFamily="34" charset="-120"/>
              <a:ea typeface="Microsoft JhengHei" panose="020B0604030504040204" pitchFamily="34" charset="-120"/>
            </a:endParaRPr>
          </a:p>
        </p:txBody>
      </p:sp>
      <p:sp>
        <p:nvSpPr>
          <p:cNvPr id="10" name="圓角矩形 9">
            <a:extLst>
              <a:ext uri="{FF2B5EF4-FFF2-40B4-BE49-F238E27FC236}">
                <a16:creationId xmlns:a16="http://schemas.microsoft.com/office/drawing/2014/main" id="{15F1833E-6D47-2C43-05FB-27956CA2101A}"/>
              </a:ext>
            </a:extLst>
          </p:cNvPr>
          <p:cNvSpPr/>
          <p:nvPr/>
        </p:nvSpPr>
        <p:spPr>
          <a:xfrm>
            <a:off x="1021396" y="2753242"/>
            <a:ext cx="3600000" cy="2160000"/>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TW" sz="3600" b="1" dirty="0">
                <a:solidFill>
                  <a:schemeClr val="tx1"/>
                </a:solidFill>
                <a:latin typeface="Microsoft JhengHei" panose="020B0604030504040204" pitchFamily="34" charset="-120"/>
                <a:ea typeface="Microsoft JhengHei" panose="020B0604030504040204" pitchFamily="34" charset="-120"/>
              </a:rPr>
              <a:t>SARC-F</a:t>
            </a:r>
            <a:r>
              <a:rPr kumimoji="1" lang="zh-TW" altLang="en-US" sz="3600" b="1" dirty="0">
                <a:solidFill>
                  <a:schemeClr val="tx1"/>
                </a:solidFill>
                <a:latin typeface="Microsoft JhengHei" panose="020B0604030504040204" pitchFamily="34" charset="-120"/>
                <a:ea typeface="Microsoft JhengHei" panose="020B0604030504040204" pitchFamily="34" charset="-120"/>
              </a:rPr>
              <a:t>問卷</a:t>
            </a:r>
            <a:endParaRPr kumimoji="1" lang="en-US" altLang="zh-TW" sz="3600" b="1" dirty="0">
              <a:solidFill>
                <a:schemeClr val="tx1"/>
              </a:solidFill>
              <a:latin typeface="Microsoft JhengHei" panose="020B0604030504040204" pitchFamily="34" charset="-120"/>
              <a:ea typeface="Microsoft JhengHei" panose="020B0604030504040204" pitchFamily="34" charset="-120"/>
            </a:endParaRPr>
          </a:p>
          <a:p>
            <a:pPr algn="ctr"/>
            <a:r>
              <a:rPr kumimoji="1" lang="en-US" altLang="zh-TW" sz="3600" b="1" dirty="0">
                <a:solidFill>
                  <a:schemeClr val="tx1"/>
                </a:solidFill>
                <a:latin typeface="Microsoft JhengHei" panose="020B0604030504040204" pitchFamily="34" charset="-120"/>
                <a:ea typeface="Microsoft JhengHei" panose="020B0604030504040204" pitchFamily="34" charset="-120"/>
              </a:rPr>
              <a:t>≥4</a:t>
            </a:r>
            <a:r>
              <a:rPr kumimoji="1" lang="zh-TW" altLang="en-US" sz="3600" b="1" dirty="0">
                <a:solidFill>
                  <a:schemeClr val="tx1"/>
                </a:solidFill>
                <a:latin typeface="Microsoft JhengHei" panose="020B0604030504040204" pitchFamily="34" charset="-120"/>
                <a:ea typeface="Microsoft JhengHei" panose="020B0604030504040204" pitchFamily="34" charset="-120"/>
              </a:rPr>
              <a:t>分</a:t>
            </a:r>
          </a:p>
        </p:txBody>
      </p:sp>
      <p:sp>
        <p:nvSpPr>
          <p:cNvPr id="11" name="圓角矩形 10">
            <a:extLst>
              <a:ext uri="{FF2B5EF4-FFF2-40B4-BE49-F238E27FC236}">
                <a16:creationId xmlns:a16="http://schemas.microsoft.com/office/drawing/2014/main" id="{8E65F925-0904-A49B-6FB5-1836AE34F622}"/>
              </a:ext>
            </a:extLst>
          </p:cNvPr>
          <p:cNvSpPr/>
          <p:nvPr/>
        </p:nvSpPr>
        <p:spPr>
          <a:xfrm>
            <a:off x="5791200" y="2753242"/>
            <a:ext cx="3600000" cy="2160000"/>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3600" b="1" dirty="0">
                <a:solidFill>
                  <a:schemeClr val="tx1"/>
                </a:solidFill>
                <a:latin typeface="Microsoft JhengHei" panose="020B0604030504040204" pitchFamily="34" charset="-120"/>
                <a:ea typeface="Microsoft JhengHei" panose="020B0604030504040204" pitchFamily="34" charset="-120"/>
              </a:rPr>
              <a:t>小腿圍</a:t>
            </a:r>
            <a:endParaRPr kumimoji="1" lang="en-US" altLang="zh-TW" sz="3600" b="1" dirty="0">
              <a:solidFill>
                <a:schemeClr val="tx1"/>
              </a:solidFill>
              <a:latin typeface="Microsoft JhengHei" panose="020B0604030504040204" pitchFamily="34" charset="-120"/>
              <a:ea typeface="Microsoft JhengHei" panose="020B0604030504040204" pitchFamily="34" charset="-120"/>
            </a:endParaRPr>
          </a:p>
          <a:p>
            <a:pPr algn="ctr"/>
            <a:r>
              <a:rPr kumimoji="1" lang="zh-TW" altLang="en-US" sz="3600" b="1" dirty="0">
                <a:solidFill>
                  <a:schemeClr val="tx1"/>
                </a:solidFill>
                <a:latin typeface="Microsoft JhengHei" panose="020B0604030504040204" pitchFamily="34" charset="-120"/>
                <a:ea typeface="Microsoft JhengHei" panose="020B0604030504040204" pitchFamily="34" charset="-120"/>
              </a:rPr>
              <a:t>男性</a:t>
            </a:r>
            <a:r>
              <a:rPr kumimoji="1" lang="en-US" altLang="zh-TW" sz="3600" b="1" dirty="0">
                <a:solidFill>
                  <a:schemeClr val="tx1"/>
                </a:solidFill>
                <a:latin typeface="Microsoft JhengHei" panose="020B0604030504040204" pitchFamily="34" charset="-120"/>
                <a:ea typeface="Microsoft JhengHei" panose="020B0604030504040204" pitchFamily="34" charset="-120"/>
              </a:rPr>
              <a:t>&lt;34</a:t>
            </a:r>
            <a:r>
              <a:rPr kumimoji="1" lang="zh-TW" altLang="en-US" sz="3600" b="1" dirty="0">
                <a:solidFill>
                  <a:schemeClr val="tx1"/>
                </a:solidFill>
                <a:latin typeface="Microsoft JhengHei" panose="020B0604030504040204" pitchFamily="34" charset="-120"/>
                <a:ea typeface="Microsoft JhengHei" panose="020B0604030504040204" pitchFamily="34" charset="-120"/>
              </a:rPr>
              <a:t>公分</a:t>
            </a:r>
            <a:endParaRPr kumimoji="1" lang="en-US" altLang="zh-TW" sz="3600" b="1" dirty="0">
              <a:solidFill>
                <a:schemeClr val="tx1"/>
              </a:solidFill>
              <a:latin typeface="Microsoft JhengHei" panose="020B0604030504040204" pitchFamily="34" charset="-120"/>
              <a:ea typeface="Microsoft JhengHei" panose="020B0604030504040204" pitchFamily="34" charset="-120"/>
            </a:endParaRPr>
          </a:p>
          <a:p>
            <a:pPr algn="ctr"/>
            <a:r>
              <a:rPr kumimoji="1" lang="zh-TW" altLang="en-US" sz="3600" b="1" dirty="0">
                <a:solidFill>
                  <a:schemeClr val="tx1"/>
                </a:solidFill>
                <a:latin typeface="Microsoft JhengHei" panose="020B0604030504040204" pitchFamily="34" charset="-120"/>
                <a:ea typeface="Microsoft JhengHei" panose="020B0604030504040204" pitchFamily="34" charset="-120"/>
              </a:rPr>
              <a:t>女性</a:t>
            </a:r>
            <a:r>
              <a:rPr kumimoji="1" lang="en-US" altLang="zh-TW" sz="3600" b="1" dirty="0">
                <a:solidFill>
                  <a:schemeClr val="tx1"/>
                </a:solidFill>
                <a:latin typeface="Microsoft JhengHei" panose="020B0604030504040204" pitchFamily="34" charset="-120"/>
                <a:ea typeface="Microsoft JhengHei" panose="020B0604030504040204" pitchFamily="34" charset="-120"/>
              </a:rPr>
              <a:t>&lt;33</a:t>
            </a:r>
            <a:r>
              <a:rPr kumimoji="1" lang="zh-TW" altLang="en-US" sz="3600" b="1" dirty="0">
                <a:solidFill>
                  <a:schemeClr val="tx1"/>
                </a:solidFill>
                <a:latin typeface="Microsoft JhengHei" panose="020B0604030504040204" pitchFamily="34" charset="-120"/>
                <a:ea typeface="Microsoft JhengHei" panose="020B0604030504040204" pitchFamily="34" charset="-120"/>
              </a:rPr>
              <a:t>公分</a:t>
            </a:r>
          </a:p>
        </p:txBody>
      </p:sp>
      <p:sp>
        <p:nvSpPr>
          <p:cNvPr id="13" name="文字方塊 12">
            <a:extLst>
              <a:ext uri="{FF2B5EF4-FFF2-40B4-BE49-F238E27FC236}">
                <a16:creationId xmlns:a16="http://schemas.microsoft.com/office/drawing/2014/main" id="{45E65456-1041-2CB4-9D07-E91A0268994F}"/>
              </a:ext>
            </a:extLst>
          </p:cNvPr>
          <p:cNvSpPr txBox="1"/>
          <p:nvPr/>
        </p:nvSpPr>
        <p:spPr>
          <a:xfrm>
            <a:off x="4808495" y="3417743"/>
            <a:ext cx="495126" cy="830997"/>
          </a:xfrm>
          <a:prstGeom prst="rect">
            <a:avLst/>
          </a:prstGeom>
          <a:noFill/>
        </p:spPr>
        <p:txBody>
          <a:bodyPr wrap="square" rtlCol="0">
            <a:spAutoFit/>
          </a:bodyPr>
          <a:lstStyle/>
          <a:p>
            <a:r>
              <a:rPr kumimoji="1" lang="zh-TW" altLang="en-US" sz="4800" b="1" dirty="0">
                <a:latin typeface="Microsoft JhengHei" panose="020B0604030504040204" pitchFamily="34" charset="-120"/>
                <a:ea typeface="Microsoft JhengHei" panose="020B0604030504040204" pitchFamily="34" charset="-120"/>
              </a:rPr>
              <a:t>或</a:t>
            </a:r>
          </a:p>
        </p:txBody>
      </p:sp>
      <p:sp>
        <p:nvSpPr>
          <p:cNvPr id="14" name="文字方塊 13">
            <a:extLst>
              <a:ext uri="{FF2B5EF4-FFF2-40B4-BE49-F238E27FC236}">
                <a16:creationId xmlns:a16="http://schemas.microsoft.com/office/drawing/2014/main" id="{25373844-D54F-1CC3-6594-810BC9AC4BF6}"/>
              </a:ext>
            </a:extLst>
          </p:cNvPr>
          <p:cNvSpPr txBox="1"/>
          <p:nvPr/>
        </p:nvSpPr>
        <p:spPr>
          <a:xfrm>
            <a:off x="4808495" y="6746214"/>
            <a:ext cx="495126" cy="830997"/>
          </a:xfrm>
          <a:prstGeom prst="rect">
            <a:avLst/>
          </a:prstGeom>
          <a:noFill/>
        </p:spPr>
        <p:txBody>
          <a:bodyPr wrap="square" rtlCol="0">
            <a:spAutoFit/>
          </a:bodyPr>
          <a:lstStyle/>
          <a:p>
            <a:r>
              <a:rPr kumimoji="1" lang="zh-TW" altLang="en-US" sz="4800" b="1" dirty="0">
                <a:latin typeface="Microsoft JhengHei" panose="020B0604030504040204" pitchFamily="34" charset="-120"/>
                <a:ea typeface="Microsoft JhengHei" panose="020B0604030504040204" pitchFamily="34" charset="-120"/>
              </a:rPr>
              <a:t>或</a:t>
            </a:r>
          </a:p>
        </p:txBody>
      </p:sp>
      <p:sp>
        <p:nvSpPr>
          <p:cNvPr id="15" name="文字方塊 14">
            <a:extLst>
              <a:ext uri="{FF2B5EF4-FFF2-40B4-BE49-F238E27FC236}">
                <a16:creationId xmlns:a16="http://schemas.microsoft.com/office/drawing/2014/main" id="{23187D26-7312-F918-873F-252E4E0A1AE8}"/>
              </a:ext>
            </a:extLst>
          </p:cNvPr>
          <p:cNvSpPr txBox="1"/>
          <p:nvPr/>
        </p:nvSpPr>
        <p:spPr>
          <a:xfrm>
            <a:off x="4633773" y="4784319"/>
            <a:ext cx="879417" cy="1200329"/>
          </a:xfrm>
          <a:prstGeom prst="rect">
            <a:avLst/>
          </a:prstGeom>
          <a:noFill/>
        </p:spPr>
        <p:txBody>
          <a:bodyPr wrap="square" rtlCol="0">
            <a:spAutoFit/>
          </a:bodyPr>
          <a:lstStyle/>
          <a:p>
            <a:r>
              <a:rPr kumimoji="1" lang="zh-TW" altLang="en-US" sz="7200" b="1" dirty="0">
                <a:solidFill>
                  <a:srgbClr val="C00000"/>
                </a:solidFill>
                <a:latin typeface="Microsoft JhengHei" panose="020B0604030504040204" pitchFamily="34" charset="-120"/>
                <a:ea typeface="Microsoft JhengHei" panose="020B0604030504040204" pitchFamily="34" charset="-120"/>
              </a:rPr>
              <a:t>＋</a:t>
            </a:r>
          </a:p>
        </p:txBody>
      </p:sp>
      <p:sp>
        <p:nvSpPr>
          <p:cNvPr id="16" name="向右箭號 15">
            <a:extLst>
              <a:ext uri="{FF2B5EF4-FFF2-40B4-BE49-F238E27FC236}">
                <a16:creationId xmlns:a16="http://schemas.microsoft.com/office/drawing/2014/main" id="{44AEFEA5-4127-B03F-94F8-045B1BC52629}"/>
              </a:ext>
            </a:extLst>
          </p:cNvPr>
          <p:cNvSpPr/>
          <p:nvPr/>
        </p:nvSpPr>
        <p:spPr>
          <a:xfrm>
            <a:off x="10169674" y="5143500"/>
            <a:ext cx="1057500" cy="770614"/>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7" name="矩形 16">
            <a:extLst>
              <a:ext uri="{FF2B5EF4-FFF2-40B4-BE49-F238E27FC236}">
                <a16:creationId xmlns:a16="http://schemas.microsoft.com/office/drawing/2014/main" id="{E16D5D3D-2C18-4F32-D8EB-8AA4D2A72CAB}"/>
              </a:ext>
            </a:extLst>
          </p:cNvPr>
          <p:cNvSpPr/>
          <p:nvPr/>
        </p:nvSpPr>
        <p:spPr>
          <a:xfrm>
            <a:off x="2899589" y="8561898"/>
            <a:ext cx="4347783" cy="120032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4800" b="1" dirty="0">
                <a:solidFill>
                  <a:srgbClr val="C00000"/>
                </a:solidFill>
                <a:latin typeface="Microsoft JhengHei" panose="020B0604030504040204" pitchFamily="34" charset="-120"/>
                <a:ea typeface="Microsoft JhengHei" panose="020B0604030504040204" pitchFamily="34" charset="-120"/>
              </a:rPr>
              <a:t>可能肌少症</a:t>
            </a:r>
            <a:endParaRPr kumimoji="1" lang="en-US" altLang="zh-TW" sz="4800" b="1" dirty="0">
              <a:solidFill>
                <a:srgbClr val="C00000"/>
              </a:solidFill>
              <a:latin typeface="Microsoft JhengHei" panose="020B0604030504040204" pitchFamily="34" charset="-120"/>
              <a:ea typeface="Microsoft JhengHei" panose="020B0604030504040204" pitchFamily="34" charset="-120"/>
            </a:endParaRPr>
          </a:p>
        </p:txBody>
      </p:sp>
      <p:sp>
        <p:nvSpPr>
          <p:cNvPr id="22" name="文字方塊 21">
            <a:extLst>
              <a:ext uri="{FF2B5EF4-FFF2-40B4-BE49-F238E27FC236}">
                <a16:creationId xmlns:a16="http://schemas.microsoft.com/office/drawing/2014/main" id="{2659E5F9-984B-AB75-BDBC-5E4A50EEF0F4}"/>
              </a:ext>
            </a:extLst>
          </p:cNvPr>
          <p:cNvSpPr txBox="1"/>
          <p:nvPr/>
        </p:nvSpPr>
        <p:spPr>
          <a:xfrm>
            <a:off x="13716000" y="9619948"/>
            <a:ext cx="8253804" cy="369332"/>
          </a:xfrm>
          <a:prstGeom prst="rect">
            <a:avLst/>
          </a:prstGeom>
          <a:noFill/>
        </p:spPr>
        <p:txBody>
          <a:bodyPr wrap="square" rtlCol="0">
            <a:spAutoFit/>
          </a:bodyPr>
          <a:lstStyle/>
          <a:p>
            <a:r>
              <a:rPr lang="zh-TW" altLang="en-US" dirty="0">
                <a:latin typeface="Microsoft JhengHei" panose="020B0604030504040204" pitchFamily="34" charset="-120"/>
                <a:ea typeface="Microsoft JhengHei" panose="020B0604030504040204" pitchFamily="34" charset="-120"/>
              </a:rPr>
              <a:t>資料來源：</a:t>
            </a:r>
            <a:r>
              <a:rPr lang="en-US" altLang="zh-TW" dirty="0">
                <a:latin typeface="Microsoft JhengHei" panose="020B0604030504040204" pitchFamily="34" charset="-120"/>
                <a:ea typeface="Microsoft JhengHei" panose="020B0604030504040204" pitchFamily="34" charset="-120"/>
              </a:rPr>
              <a:t>2019 AWGS </a:t>
            </a:r>
            <a:r>
              <a:rPr lang="zh-TW" altLang="en-US" dirty="0">
                <a:latin typeface="Microsoft JhengHei" panose="020B0604030504040204" pitchFamily="34" charset="-120"/>
                <a:ea typeface="Microsoft JhengHei" panose="020B0604030504040204" pitchFamily="34" charset="-120"/>
              </a:rPr>
              <a:t>亞洲肌少症共識</a:t>
            </a:r>
          </a:p>
        </p:txBody>
      </p:sp>
      <p:sp>
        <p:nvSpPr>
          <p:cNvPr id="23" name="矩形 22">
            <a:extLst>
              <a:ext uri="{FF2B5EF4-FFF2-40B4-BE49-F238E27FC236}">
                <a16:creationId xmlns:a16="http://schemas.microsoft.com/office/drawing/2014/main" id="{A6D3105E-ABEC-7FF5-951F-1541FE2C8D98}"/>
              </a:ext>
            </a:extLst>
          </p:cNvPr>
          <p:cNvSpPr/>
          <p:nvPr/>
        </p:nvSpPr>
        <p:spPr>
          <a:xfrm>
            <a:off x="12061065" y="4626615"/>
            <a:ext cx="4531289" cy="1973963"/>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4800" b="1" dirty="0">
                <a:solidFill>
                  <a:srgbClr val="C00000"/>
                </a:solidFill>
                <a:latin typeface="Microsoft JhengHei" panose="020B0604030504040204" pitchFamily="34" charset="-120"/>
                <a:ea typeface="Microsoft JhengHei" panose="020B0604030504040204" pitchFamily="34" charset="-120"/>
              </a:rPr>
              <a:t>轉介醫療院所以確定診斷</a:t>
            </a:r>
            <a:endParaRPr kumimoji="1" lang="en-US" altLang="zh-TW" sz="4800" b="1" dirty="0">
              <a:solidFill>
                <a:srgbClr val="C00000"/>
              </a:solidFill>
              <a:latin typeface="Microsoft JhengHei" panose="020B0604030504040204" pitchFamily="34" charset="-120"/>
              <a:ea typeface="Microsoft JhengHei" panose="020B0604030504040204" pitchFamily="34" charset="-120"/>
            </a:endParaRP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963582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TotalTime>
  <Words>2049</Words>
  <Application>Microsoft Office PowerPoint</Application>
  <PresentationFormat>自訂</PresentationFormat>
  <Paragraphs>333</Paragraphs>
  <Slides>31</Slides>
  <Notes>24</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31</vt:i4>
      </vt:variant>
    </vt:vector>
  </HeadingPairs>
  <TitlesOfParts>
    <vt:vector size="42" baseType="lpstr">
      <vt:lpstr>微軟正黑體</vt:lpstr>
      <vt:lpstr>Montserrat</vt:lpstr>
      <vt:lpstr>Calibri</vt:lpstr>
      <vt:lpstr>新細明體</vt:lpstr>
      <vt:lpstr>微軟正黑體</vt:lpstr>
      <vt:lpstr>Microsoft YaHei</vt:lpstr>
      <vt:lpstr>DM Sans Bold</vt:lpstr>
      <vt:lpstr>Wingdings</vt:lpstr>
      <vt:lpstr>Arial</vt:lpstr>
      <vt:lpstr>宋体</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詹于萱</cp:lastModifiedBy>
  <cp:revision>53</cp:revision>
  <dcterms:created xsi:type="dcterms:W3CDTF">2006-08-16T00:00:00Z</dcterms:created>
  <dcterms:modified xsi:type="dcterms:W3CDTF">2025-07-31T04:03:24Z</dcterms:modified>
  <dc:identifier>DAGtSmZ231c</dc:identifier>
</cp:coreProperties>
</file>